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21"/>
  </p:notesMasterIdLst>
  <p:sldIdLst>
    <p:sldId id="263" r:id="rId6"/>
    <p:sldId id="287" r:id="rId7"/>
    <p:sldId id="291" r:id="rId8"/>
    <p:sldId id="368" r:id="rId9"/>
    <p:sldId id="369" r:id="rId10"/>
    <p:sldId id="257" r:id="rId11"/>
    <p:sldId id="360" r:id="rId12"/>
    <p:sldId id="361" r:id="rId13"/>
    <p:sldId id="362" r:id="rId14"/>
    <p:sldId id="364" r:id="rId15"/>
    <p:sldId id="365" r:id="rId16"/>
    <p:sldId id="366" r:id="rId17"/>
    <p:sldId id="367" r:id="rId18"/>
    <p:sldId id="306"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4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746A51-AEA5-0456-7579-2D9E0A8B90EA}" v="1" dt="2025-10-17T08:33:14.317"/>
    <p1510:client id="{9A08659E-BF44-5ED7-C8B4-96E10BE80E61}" v="39" dt="2025-10-17T15:37:57.407"/>
    <p1510:client id="{B3B9F2A7-86E1-DFF8-9572-1DC353337B7C}" v="33" dt="2025-10-17T15:50:54.753"/>
    <p1510:client id="{ED1931AD-6E4A-0075-AFC2-F949DA309767}" v="22" dt="2025-10-17T10:59:58.7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becca Boulert" userId="S::rebeccaboulert@worldhorsewelfare.org::42422653-eeb4-4ed8-8c18-7db429581c4e" providerId="AD" clId="Web-{B3B9F2A7-86E1-DFF8-9572-1DC353337B7C}"/>
    <pc:docChg chg="modSld">
      <pc:chgData name="Rebecca Boulert" userId="S::rebeccaboulert@worldhorsewelfare.org::42422653-eeb4-4ed8-8c18-7db429581c4e" providerId="AD" clId="Web-{B3B9F2A7-86E1-DFF8-9572-1DC353337B7C}" dt="2025-10-17T15:56:01.696" v="74"/>
      <pc:docMkLst>
        <pc:docMk/>
      </pc:docMkLst>
      <pc:sldChg chg="modSp">
        <pc:chgData name="Rebecca Boulert" userId="S::rebeccaboulert@worldhorsewelfare.org::42422653-eeb4-4ed8-8c18-7db429581c4e" providerId="AD" clId="Web-{B3B9F2A7-86E1-DFF8-9572-1DC353337B7C}" dt="2025-10-17T15:09:31.768" v="12" actId="20577"/>
        <pc:sldMkLst>
          <pc:docMk/>
          <pc:sldMk cId="3164836576" sldId="263"/>
        </pc:sldMkLst>
        <pc:spChg chg="mod">
          <ac:chgData name="Rebecca Boulert" userId="S::rebeccaboulert@worldhorsewelfare.org::42422653-eeb4-4ed8-8c18-7db429581c4e" providerId="AD" clId="Web-{B3B9F2A7-86E1-DFF8-9572-1DC353337B7C}" dt="2025-10-17T15:09:31.768" v="12" actId="20577"/>
          <ac:spMkLst>
            <pc:docMk/>
            <pc:sldMk cId="3164836576" sldId="263"/>
            <ac:spMk id="3" creationId="{B664C031-4425-4ACC-8363-ADA4F40FB857}"/>
          </ac:spMkLst>
        </pc:spChg>
      </pc:sldChg>
      <pc:sldChg chg="addSp modSp modNotes">
        <pc:chgData name="Rebecca Boulert" userId="S::rebeccaboulert@worldhorsewelfare.org::42422653-eeb4-4ed8-8c18-7db429581c4e" providerId="AD" clId="Web-{B3B9F2A7-86E1-DFF8-9572-1DC353337B7C}" dt="2025-10-17T15:56:01.696" v="74"/>
        <pc:sldMkLst>
          <pc:docMk/>
          <pc:sldMk cId="559020217" sldId="361"/>
        </pc:sldMkLst>
        <pc:spChg chg="add mod">
          <ac:chgData name="Rebecca Boulert" userId="S::rebeccaboulert@worldhorsewelfare.org::42422653-eeb4-4ed8-8c18-7db429581c4e" providerId="AD" clId="Web-{B3B9F2A7-86E1-DFF8-9572-1DC353337B7C}" dt="2025-10-17T15:50:54.753" v="28" actId="1076"/>
          <ac:spMkLst>
            <pc:docMk/>
            <pc:sldMk cId="559020217" sldId="361"/>
            <ac:spMk id="2" creationId="{BFEEB942-7744-39D4-F15E-6834CDE351BC}"/>
          </ac:spMkLst>
        </pc:spChg>
        <pc:spChg chg="add mod">
          <ac:chgData name="Rebecca Boulert" userId="S::rebeccaboulert@worldhorsewelfare.org::42422653-eeb4-4ed8-8c18-7db429581c4e" providerId="AD" clId="Web-{B3B9F2A7-86E1-DFF8-9572-1DC353337B7C}" dt="2025-10-17T15:50:28.814" v="25" actId="14100"/>
          <ac:spMkLst>
            <pc:docMk/>
            <pc:sldMk cId="559020217" sldId="361"/>
            <ac:spMk id="8" creationId="{10BA1AE6-64BE-C768-471E-3B51332FB26B}"/>
          </ac:spMkLst>
        </pc:spChg>
        <pc:spChg chg="mod">
          <ac:chgData name="Rebecca Boulert" userId="S::rebeccaboulert@worldhorsewelfare.org::42422653-eeb4-4ed8-8c18-7db429581c4e" providerId="AD" clId="Web-{B3B9F2A7-86E1-DFF8-9572-1DC353337B7C}" dt="2025-10-17T15:50:47.455" v="27" actId="20577"/>
          <ac:spMkLst>
            <pc:docMk/>
            <pc:sldMk cId="559020217" sldId="361"/>
            <ac:spMk id="53" creationId="{57F6DF96-DB35-E466-AC15-6C37C7AAE038}"/>
          </ac:spMkLst>
        </pc:spChg>
      </pc:sldChg>
    </pc:docChg>
  </pc:docChgLst>
  <pc:docChgLst>
    <pc:chgData name="Jessica Stark" userId="S::jessicastark@worldhorsewelfare.org::9f4ef390-6dd2-478f-b2f4-299f8d982bd6" providerId="AD" clId="Web-{9A08659E-BF44-5ED7-C8B4-96E10BE80E61}"/>
    <pc:docChg chg="modSld">
      <pc:chgData name="Jessica Stark" userId="S::jessicastark@worldhorsewelfare.org::9f4ef390-6dd2-478f-b2f4-299f8d982bd6" providerId="AD" clId="Web-{9A08659E-BF44-5ED7-C8B4-96E10BE80E61}" dt="2025-10-17T15:43:45.835" v="1811"/>
      <pc:docMkLst>
        <pc:docMk/>
      </pc:docMkLst>
      <pc:sldChg chg="modNotes">
        <pc:chgData name="Jessica Stark" userId="S::jessicastark@worldhorsewelfare.org::9f4ef390-6dd2-478f-b2f4-299f8d982bd6" providerId="AD" clId="Web-{9A08659E-BF44-5ED7-C8B4-96E10BE80E61}" dt="2025-10-17T15:36:40.671" v="1512"/>
        <pc:sldMkLst>
          <pc:docMk/>
          <pc:sldMk cId="1335184052" sldId="257"/>
        </pc:sldMkLst>
      </pc:sldChg>
      <pc:sldChg chg="modSp">
        <pc:chgData name="Jessica Stark" userId="S::jessicastark@worldhorsewelfare.org::9f4ef390-6dd2-478f-b2f4-299f8d982bd6" providerId="AD" clId="Web-{9A08659E-BF44-5ED7-C8B4-96E10BE80E61}" dt="2025-10-17T15:04:29.299" v="21" actId="20577"/>
        <pc:sldMkLst>
          <pc:docMk/>
          <pc:sldMk cId="4212175258" sldId="287"/>
        </pc:sldMkLst>
        <pc:spChg chg="mod">
          <ac:chgData name="Jessica Stark" userId="S::jessicastark@worldhorsewelfare.org::9f4ef390-6dd2-478f-b2f4-299f8d982bd6" providerId="AD" clId="Web-{9A08659E-BF44-5ED7-C8B4-96E10BE80E61}" dt="2025-10-17T15:04:29.299" v="21" actId="20577"/>
          <ac:spMkLst>
            <pc:docMk/>
            <pc:sldMk cId="4212175258" sldId="287"/>
            <ac:spMk id="3" creationId="{29BBACF3-A3C2-55FB-D47C-5B427BAF2EE9}"/>
          </ac:spMkLst>
        </pc:spChg>
      </pc:sldChg>
      <pc:sldChg chg="modSp modNotes">
        <pc:chgData name="Jessica Stark" userId="S::jessicastark@worldhorsewelfare.org::9f4ef390-6dd2-478f-b2f4-299f8d982bd6" providerId="AD" clId="Web-{9A08659E-BF44-5ED7-C8B4-96E10BE80E61}" dt="2025-10-17T15:23:46.410" v="467"/>
        <pc:sldMkLst>
          <pc:docMk/>
          <pc:sldMk cId="3303436533" sldId="291"/>
        </pc:sldMkLst>
        <pc:spChg chg="mod">
          <ac:chgData name="Jessica Stark" userId="S::jessicastark@worldhorsewelfare.org::9f4ef390-6dd2-478f-b2f4-299f8d982bd6" providerId="AD" clId="Web-{9A08659E-BF44-5ED7-C8B4-96E10BE80E61}" dt="2025-10-17T15:04:48.112" v="22" actId="1076"/>
          <ac:spMkLst>
            <pc:docMk/>
            <pc:sldMk cId="3303436533" sldId="291"/>
            <ac:spMk id="3" creationId="{A5A441DC-D080-4A22-CFFE-47AA72BF3D75}"/>
          </ac:spMkLst>
        </pc:spChg>
        <pc:spChg chg="mod">
          <ac:chgData name="Jessica Stark" userId="S::jessicastark@worldhorsewelfare.org::9f4ef390-6dd2-478f-b2f4-299f8d982bd6" providerId="AD" clId="Web-{9A08659E-BF44-5ED7-C8B4-96E10BE80E61}" dt="2025-10-17T15:04:51.722" v="23" actId="1076"/>
          <ac:spMkLst>
            <pc:docMk/>
            <pc:sldMk cId="3303436533" sldId="291"/>
            <ac:spMk id="12" creationId="{5A8CC934-A06F-AD4C-B03E-F8C3C508F373}"/>
          </ac:spMkLst>
        </pc:spChg>
        <pc:picChg chg="mod">
          <ac:chgData name="Jessica Stark" userId="S::jessicastark@worldhorsewelfare.org::9f4ef390-6dd2-478f-b2f4-299f8d982bd6" providerId="AD" clId="Web-{9A08659E-BF44-5ED7-C8B4-96E10BE80E61}" dt="2025-10-17T15:09:29.132" v="25" actId="14100"/>
          <ac:picMkLst>
            <pc:docMk/>
            <pc:sldMk cId="3303436533" sldId="291"/>
            <ac:picMk id="8" creationId="{F9CB627C-40B1-3E7F-BFBC-F9ADD513BCC7}"/>
          </ac:picMkLst>
        </pc:picChg>
      </pc:sldChg>
      <pc:sldChg chg="modSp modNotes">
        <pc:chgData name="Jessica Stark" userId="S::jessicastark@worldhorsewelfare.org::9f4ef390-6dd2-478f-b2f4-299f8d982bd6" providerId="AD" clId="Web-{9A08659E-BF44-5ED7-C8B4-96E10BE80E61}" dt="2025-10-17T15:37:56.548" v="1552"/>
        <pc:sldMkLst>
          <pc:docMk/>
          <pc:sldMk cId="3653398997" sldId="360"/>
        </pc:sldMkLst>
        <pc:spChg chg="mod">
          <ac:chgData name="Jessica Stark" userId="S::jessicastark@worldhorsewelfare.org::9f4ef390-6dd2-478f-b2f4-299f8d982bd6" providerId="AD" clId="Web-{9A08659E-BF44-5ED7-C8B4-96E10BE80E61}" dt="2025-10-17T15:10:56.227" v="32" actId="20577"/>
          <ac:spMkLst>
            <pc:docMk/>
            <pc:sldMk cId="3653398997" sldId="360"/>
            <ac:spMk id="4" creationId="{CA47CD67-15C6-ED5C-932B-2BB5BC96830E}"/>
          </ac:spMkLst>
        </pc:spChg>
      </pc:sldChg>
      <pc:sldChg chg="modNotes">
        <pc:chgData name="Jessica Stark" userId="S::jessicastark@worldhorsewelfare.org::9f4ef390-6dd2-478f-b2f4-299f8d982bd6" providerId="AD" clId="Web-{9A08659E-BF44-5ED7-C8B4-96E10BE80E61}" dt="2025-10-17T15:38:53.627" v="1561"/>
        <pc:sldMkLst>
          <pc:docMk/>
          <pc:sldMk cId="559020217" sldId="361"/>
        </pc:sldMkLst>
      </pc:sldChg>
      <pc:sldChg chg="modSp modNotes">
        <pc:chgData name="Jessica Stark" userId="S::jessicastark@worldhorsewelfare.org::9f4ef390-6dd2-478f-b2f4-299f8d982bd6" providerId="AD" clId="Web-{9A08659E-BF44-5ED7-C8B4-96E10BE80E61}" dt="2025-10-17T15:40:53.473" v="1755"/>
        <pc:sldMkLst>
          <pc:docMk/>
          <pc:sldMk cId="1322901190" sldId="362"/>
        </pc:sldMkLst>
        <pc:picChg chg="mod">
          <ac:chgData name="Jessica Stark" userId="S::jessicastark@worldhorsewelfare.org::9f4ef390-6dd2-478f-b2f4-299f8d982bd6" providerId="AD" clId="Web-{9A08659E-BF44-5ED7-C8B4-96E10BE80E61}" dt="2025-10-17T15:15:18.820" v="34" actId="14100"/>
          <ac:picMkLst>
            <pc:docMk/>
            <pc:sldMk cId="1322901190" sldId="362"/>
            <ac:picMk id="22" creationId="{18D9C59F-C9BC-85ED-CF7E-E25D55F1FE34}"/>
          </ac:picMkLst>
        </pc:picChg>
      </pc:sldChg>
      <pc:sldChg chg="modNotes">
        <pc:chgData name="Jessica Stark" userId="S::jessicastark@worldhorsewelfare.org::9f4ef390-6dd2-478f-b2f4-299f8d982bd6" providerId="AD" clId="Web-{9A08659E-BF44-5ED7-C8B4-96E10BE80E61}" dt="2025-10-17T15:41:48.114" v="1768"/>
        <pc:sldMkLst>
          <pc:docMk/>
          <pc:sldMk cId="728800412" sldId="364"/>
        </pc:sldMkLst>
      </pc:sldChg>
      <pc:sldChg chg="modNotes">
        <pc:chgData name="Jessica Stark" userId="S::jessicastark@worldhorsewelfare.org::9f4ef390-6dd2-478f-b2f4-299f8d982bd6" providerId="AD" clId="Web-{9A08659E-BF44-5ED7-C8B4-96E10BE80E61}" dt="2025-10-17T15:43:45.835" v="1811"/>
        <pc:sldMkLst>
          <pc:docMk/>
          <pc:sldMk cId="1906756705" sldId="365"/>
        </pc:sldMkLst>
      </pc:sldChg>
      <pc:sldChg chg="modNotes">
        <pc:chgData name="Jessica Stark" userId="S::jessicastark@worldhorsewelfare.org::9f4ef390-6dd2-478f-b2f4-299f8d982bd6" providerId="AD" clId="Web-{9A08659E-BF44-5ED7-C8B4-96E10BE80E61}" dt="2025-10-17T15:26:15.975" v="528"/>
        <pc:sldMkLst>
          <pc:docMk/>
          <pc:sldMk cId="700801491" sldId="368"/>
        </pc:sldMkLst>
      </pc:sldChg>
      <pc:sldChg chg="modNotes">
        <pc:chgData name="Jessica Stark" userId="S::jessicastark@worldhorsewelfare.org::9f4ef390-6dd2-478f-b2f4-299f8d982bd6" providerId="AD" clId="Web-{9A08659E-BF44-5ED7-C8B4-96E10BE80E61}" dt="2025-10-17T15:34:39.449" v="1307"/>
        <pc:sldMkLst>
          <pc:docMk/>
          <pc:sldMk cId="2854431305" sldId="369"/>
        </pc:sldMkLst>
      </pc:sldChg>
    </pc:docChg>
  </pc:docChgLst>
  <pc:docChgLst>
    <pc:chgData name="Jessica Stark" userId="S::jessicastark@worldhorsewelfare.org::9f4ef390-6dd2-478f-b2f4-299f8d982bd6" providerId="AD" clId="Web-{E270A819-DEA6-44A4-C467-0135534FF417}"/>
    <pc:docChg chg="modSld">
      <pc:chgData name="Jessica Stark" userId="S::jessicastark@worldhorsewelfare.org::9f4ef390-6dd2-478f-b2f4-299f8d982bd6" providerId="AD" clId="Web-{E270A819-DEA6-44A4-C467-0135534FF417}" dt="2025-10-17T16:47:33.821" v="11"/>
      <pc:docMkLst>
        <pc:docMk/>
      </pc:docMkLst>
      <pc:sldChg chg="modNotes">
        <pc:chgData name="Jessica Stark" userId="S::jessicastark@worldhorsewelfare.org::9f4ef390-6dd2-478f-b2f4-299f8d982bd6" providerId="AD" clId="Web-{E270A819-DEA6-44A4-C467-0135534FF417}" dt="2025-10-17T16:47:33.821" v="11"/>
        <pc:sldMkLst>
          <pc:docMk/>
          <pc:sldMk cId="2854431305" sldId="369"/>
        </pc:sldMkLst>
      </pc:sldChg>
    </pc:docChg>
  </pc:docChgLst>
  <pc:docChgLst>
    <pc:chgData name="Rebecca Boulert" userId="S::rebeccaboulert@worldhorsewelfare.org::42422653-eeb4-4ed8-8c18-7db429581c4e" providerId="AD" clId="Web-{11746A51-AEA5-0456-7579-2D9E0A8B90EA}"/>
    <pc:docChg chg="modSld">
      <pc:chgData name="Rebecca Boulert" userId="S::rebeccaboulert@worldhorsewelfare.org::42422653-eeb4-4ed8-8c18-7db429581c4e" providerId="AD" clId="Web-{11746A51-AEA5-0456-7579-2D9E0A8B90EA}" dt="2025-10-17T08:41:53.645" v="480"/>
      <pc:docMkLst>
        <pc:docMk/>
      </pc:docMkLst>
      <pc:sldChg chg="modNotes">
        <pc:chgData name="Rebecca Boulert" userId="S::rebeccaboulert@worldhorsewelfare.org::42422653-eeb4-4ed8-8c18-7db429581c4e" providerId="AD" clId="Web-{11746A51-AEA5-0456-7579-2D9E0A8B90EA}" dt="2025-10-17T08:41:53.645" v="480"/>
        <pc:sldMkLst>
          <pc:docMk/>
          <pc:sldMk cId="3653398997" sldId="360"/>
        </pc:sldMkLst>
      </pc:sldChg>
      <pc:sldChg chg="modNotes">
        <pc:chgData name="Rebecca Boulert" userId="S::rebeccaboulert@worldhorsewelfare.org::42422653-eeb4-4ed8-8c18-7db429581c4e" providerId="AD" clId="Web-{11746A51-AEA5-0456-7579-2D9E0A8B90EA}" dt="2025-10-17T08:33:11.255" v="217"/>
        <pc:sldMkLst>
          <pc:docMk/>
          <pc:sldMk cId="559020217" sldId="361"/>
        </pc:sldMkLst>
      </pc:sldChg>
      <pc:sldChg chg="modNotes">
        <pc:chgData name="Rebecca Boulert" userId="S::rebeccaboulert@worldhorsewelfare.org::42422653-eeb4-4ed8-8c18-7db429581c4e" providerId="AD" clId="Web-{11746A51-AEA5-0456-7579-2D9E0A8B90EA}" dt="2025-10-17T08:25:05.026" v="156"/>
        <pc:sldMkLst>
          <pc:docMk/>
          <pc:sldMk cId="1322901190" sldId="362"/>
        </pc:sldMkLst>
      </pc:sldChg>
      <pc:sldChg chg="modNotes">
        <pc:chgData name="Rebecca Boulert" userId="S::rebeccaboulert@worldhorsewelfare.org::42422653-eeb4-4ed8-8c18-7db429581c4e" providerId="AD" clId="Web-{11746A51-AEA5-0456-7579-2D9E0A8B90EA}" dt="2025-10-17T08:35:24.933" v="339"/>
        <pc:sldMkLst>
          <pc:docMk/>
          <pc:sldMk cId="728800412" sldId="364"/>
        </pc:sldMkLst>
      </pc:sldChg>
      <pc:sldChg chg="modNotes">
        <pc:chgData name="Rebecca Boulert" userId="S::rebeccaboulert@worldhorsewelfare.org::42422653-eeb4-4ed8-8c18-7db429581c4e" providerId="AD" clId="Web-{11746A51-AEA5-0456-7579-2D9E0A8B90EA}" dt="2025-10-17T08:38:34.964" v="427"/>
        <pc:sldMkLst>
          <pc:docMk/>
          <pc:sldMk cId="1906756705" sldId="365"/>
        </pc:sldMkLst>
      </pc:sldChg>
      <pc:sldChg chg="modNotes">
        <pc:chgData name="Rebecca Boulert" userId="S::rebeccaboulert@worldhorsewelfare.org::42422653-eeb4-4ed8-8c18-7db429581c4e" providerId="AD" clId="Web-{11746A51-AEA5-0456-7579-2D9E0A8B90EA}" dt="2025-10-17T08:40:54.971" v="459"/>
        <pc:sldMkLst>
          <pc:docMk/>
          <pc:sldMk cId="1874999585" sldId="367"/>
        </pc:sldMkLst>
      </pc:sldChg>
    </pc:docChg>
  </pc:docChgLst>
  <pc:docChgLst>
    <pc:chgData name="Rebecca Boulert" userId="42422653-eeb4-4ed8-8c18-7db429581c4e" providerId="ADAL" clId="{7A8ECCA1-872A-48A2-B682-B55EF3B03C94}"/>
    <pc:docChg chg="custSel modSld sldOrd">
      <pc:chgData name="Rebecca Boulert" userId="42422653-eeb4-4ed8-8c18-7db429581c4e" providerId="ADAL" clId="{7A8ECCA1-872A-48A2-B682-B55EF3B03C94}" dt="2025-10-16T19:42:36.997" v="2803" actId="6549"/>
      <pc:docMkLst>
        <pc:docMk/>
      </pc:docMkLst>
      <pc:sldChg chg="modNotesTx">
        <pc:chgData name="Rebecca Boulert" userId="42422653-eeb4-4ed8-8c18-7db429581c4e" providerId="ADAL" clId="{7A8ECCA1-872A-48A2-B682-B55EF3B03C94}" dt="2025-10-16T19:29:52.269" v="2246" actId="20577"/>
        <pc:sldMkLst>
          <pc:docMk/>
          <pc:sldMk cId="1335184052" sldId="257"/>
        </pc:sldMkLst>
      </pc:sldChg>
      <pc:sldChg chg="modSp mod">
        <pc:chgData name="Rebecca Boulert" userId="42422653-eeb4-4ed8-8c18-7db429581c4e" providerId="ADAL" clId="{7A8ECCA1-872A-48A2-B682-B55EF3B03C94}" dt="2025-10-16T19:27:25.860" v="2024" actId="14100"/>
        <pc:sldMkLst>
          <pc:docMk/>
          <pc:sldMk cId="1763994729" sldId="274"/>
        </pc:sldMkLst>
        <pc:spChg chg="mod">
          <ac:chgData name="Rebecca Boulert" userId="42422653-eeb4-4ed8-8c18-7db429581c4e" providerId="ADAL" clId="{7A8ECCA1-872A-48A2-B682-B55EF3B03C94}" dt="2025-10-16T19:27:25.860" v="2024" actId="14100"/>
          <ac:spMkLst>
            <pc:docMk/>
            <pc:sldMk cId="1763994729" sldId="274"/>
            <ac:spMk id="3" creationId="{114F3CCB-C689-CB92-70EC-197AD9535B99}"/>
          </ac:spMkLst>
        </pc:spChg>
      </pc:sldChg>
      <pc:sldChg chg="modSp mod ord modNotesTx">
        <pc:chgData name="Rebecca Boulert" userId="42422653-eeb4-4ed8-8c18-7db429581c4e" providerId="ADAL" clId="{7A8ECCA1-872A-48A2-B682-B55EF3B03C94}" dt="2025-10-16T19:30:36.233" v="2275" actId="6549"/>
        <pc:sldMkLst>
          <pc:docMk/>
          <pc:sldMk cId="559020217" sldId="361"/>
        </pc:sldMkLst>
        <pc:spChg chg="mod">
          <ac:chgData name="Rebecca Boulert" userId="42422653-eeb4-4ed8-8c18-7db429581c4e" providerId="ADAL" clId="{7A8ECCA1-872A-48A2-B682-B55EF3B03C94}" dt="2025-10-16T19:09:35.489" v="34" actId="20577"/>
          <ac:spMkLst>
            <pc:docMk/>
            <pc:sldMk cId="559020217" sldId="361"/>
            <ac:spMk id="46" creationId="{BA980FBA-E7BA-7371-BFA1-6B96ECE343D8}"/>
          </ac:spMkLst>
        </pc:spChg>
      </pc:sldChg>
      <pc:sldChg chg="modNotesTx">
        <pc:chgData name="Rebecca Boulert" userId="42422653-eeb4-4ed8-8c18-7db429581c4e" providerId="ADAL" clId="{7A8ECCA1-872A-48A2-B682-B55EF3B03C94}" dt="2025-10-16T19:32:47.495" v="2438" actId="6549"/>
        <pc:sldMkLst>
          <pc:docMk/>
          <pc:sldMk cId="1322901190" sldId="362"/>
        </pc:sldMkLst>
      </pc:sldChg>
      <pc:sldChg chg="modNotesTx">
        <pc:chgData name="Rebecca Boulert" userId="42422653-eeb4-4ed8-8c18-7db429581c4e" providerId="ADAL" clId="{7A8ECCA1-872A-48A2-B682-B55EF3B03C94}" dt="2025-10-16T19:25:42.443" v="2023" actId="20577"/>
        <pc:sldMkLst>
          <pc:docMk/>
          <pc:sldMk cId="728800412" sldId="364"/>
        </pc:sldMkLst>
      </pc:sldChg>
      <pc:sldChg chg="modNotesTx">
        <pc:chgData name="Rebecca Boulert" userId="42422653-eeb4-4ed8-8c18-7db429581c4e" providerId="ADAL" clId="{7A8ECCA1-872A-48A2-B682-B55EF3B03C94}" dt="2025-10-16T19:42:10.163" v="2800" actId="20577"/>
        <pc:sldMkLst>
          <pc:docMk/>
          <pc:sldMk cId="2355024505" sldId="366"/>
        </pc:sldMkLst>
      </pc:sldChg>
      <pc:sldChg chg="modNotesTx">
        <pc:chgData name="Rebecca Boulert" userId="42422653-eeb4-4ed8-8c18-7db429581c4e" providerId="ADAL" clId="{7A8ECCA1-872A-48A2-B682-B55EF3B03C94}" dt="2025-10-16T19:42:36.997" v="2803" actId="6549"/>
        <pc:sldMkLst>
          <pc:docMk/>
          <pc:sldMk cId="1874999585" sldId="367"/>
        </pc:sldMkLst>
      </pc:sldChg>
      <pc:sldChg chg="modNotesTx">
        <pc:chgData name="Rebecca Boulert" userId="42422653-eeb4-4ed8-8c18-7db429581c4e" providerId="ADAL" clId="{7A8ECCA1-872A-48A2-B682-B55EF3B03C94}" dt="2025-10-16T19:28:38.052" v="2095" actId="20577"/>
        <pc:sldMkLst>
          <pc:docMk/>
          <pc:sldMk cId="2854431305" sldId="369"/>
        </pc:sldMkLst>
      </pc:sldChg>
    </pc:docChg>
  </pc:docChgLst>
  <pc:docChgLst>
    <pc:chgData name="Rebecca Boulert" userId="S::rebeccaboulert@worldhorsewelfare.org::42422653-eeb4-4ed8-8c18-7db429581c4e" providerId="AD" clId="Web-{ED1931AD-6E4A-0075-AFC2-F949DA309767}"/>
    <pc:docChg chg="modSld">
      <pc:chgData name="Rebecca Boulert" userId="S::rebeccaboulert@worldhorsewelfare.org::42422653-eeb4-4ed8-8c18-7db429581c4e" providerId="AD" clId="Web-{ED1931AD-6E4A-0075-AFC2-F949DA309767}" dt="2025-10-17T10:59:58.764" v="20" actId="1076"/>
      <pc:docMkLst>
        <pc:docMk/>
      </pc:docMkLst>
      <pc:sldChg chg="addSp delSp modSp">
        <pc:chgData name="Rebecca Boulert" userId="S::rebeccaboulert@worldhorsewelfare.org::42422653-eeb4-4ed8-8c18-7db429581c4e" providerId="AD" clId="Web-{ED1931AD-6E4A-0075-AFC2-F949DA309767}" dt="2025-10-17T10:59:58.764" v="20" actId="1076"/>
        <pc:sldMkLst>
          <pc:docMk/>
          <pc:sldMk cId="3303436533" sldId="291"/>
        </pc:sldMkLst>
        <pc:spChg chg="add mod">
          <ac:chgData name="Rebecca Boulert" userId="S::rebeccaboulert@worldhorsewelfare.org::42422653-eeb4-4ed8-8c18-7db429581c4e" providerId="AD" clId="Web-{ED1931AD-6E4A-0075-AFC2-F949DA309767}" dt="2025-10-17T10:59:58.764" v="20" actId="1076"/>
          <ac:spMkLst>
            <pc:docMk/>
            <pc:sldMk cId="3303436533" sldId="291"/>
            <ac:spMk id="3" creationId="{A5A441DC-D080-4A22-CFFE-47AA72BF3D75}"/>
          </ac:spMkLst>
        </pc:spChg>
        <pc:spChg chg="add del">
          <ac:chgData name="Rebecca Boulert" userId="S::rebeccaboulert@worldhorsewelfare.org::42422653-eeb4-4ed8-8c18-7db429581c4e" providerId="AD" clId="Web-{ED1931AD-6E4A-0075-AFC2-F949DA309767}" dt="2025-10-17T10:59:00.712" v="2"/>
          <ac:spMkLst>
            <pc:docMk/>
            <pc:sldMk cId="3303436533" sldId="291"/>
            <ac:spMk id="4" creationId="{5A8CC934-A06F-AD4C-B03E-F8C3C508F373}"/>
          </ac:spMkLst>
        </pc:spChg>
        <pc:spChg chg="del">
          <ac:chgData name="Rebecca Boulert" userId="S::rebeccaboulert@worldhorsewelfare.org::42422653-eeb4-4ed8-8c18-7db429581c4e" providerId="AD" clId="Web-{ED1931AD-6E4A-0075-AFC2-F949DA309767}" dt="2025-10-17T10:58:39.680" v="1"/>
          <ac:spMkLst>
            <pc:docMk/>
            <pc:sldMk cId="3303436533" sldId="291"/>
            <ac:spMk id="11" creationId="{A9061918-DF1E-ED6A-F2AF-E410D76C5D96}"/>
          </ac:spMkLst>
        </pc:spChg>
        <pc:spChg chg="mod">
          <ac:chgData name="Rebecca Boulert" userId="S::rebeccaboulert@worldhorsewelfare.org::42422653-eeb4-4ed8-8c18-7db429581c4e" providerId="AD" clId="Web-{ED1931AD-6E4A-0075-AFC2-F949DA309767}" dt="2025-10-17T10:59:54.279" v="19" actId="1076"/>
          <ac:spMkLst>
            <pc:docMk/>
            <pc:sldMk cId="3303436533" sldId="291"/>
            <ac:spMk id="12" creationId="{5A8CC934-A06F-AD4C-B03E-F8C3C508F373}"/>
          </ac:spMkLst>
        </pc:spChg>
      </pc:sldChg>
      <pc:sldChg chg="modSp">
        <pc:chgData name="Rebecca Boulert" userId="S::rebeccaboulert@worldhorsewelfare.org::42422653-eeb4-4ed8-8c18-7db429581c4e" providerId="AD" clId="Web-{ED1931AD-6E4A-0075-AFC2-F949DA309767}" dt="2025-10-17T10:59:25.183" v="11" actId="20577"/>
        <pc:sldMkLst>
          <pc:docMk/>
          <pc:sldMk cId="700801491" sldId="368"/>
        </pc:sldMkLst>
        <pc:spChg chg="mod">
          <ac:chgData name="Rebecca Boulert" userId="S::rebeccaboulert@worldhorsewelfare.org::42422653-eeb4-4ed8-8c18-7db429581c4e" providerId="AD" clId="Web-{ED1931AD-6E4A-0075-AFC2-F949DA309767}" dt="2025-10-17T10:59:25.183" v="11" actId="20577"/>
          <ac:spMkLst>
            <pc:docMk/>
            <pc:sldMk cId="700801491" sldId="368"/>
            <ac:spMk id="2" creationId="{6DE662BA-352F-B61B-37D6-564760481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34E85E-EB65-453F-A910-1BA07F585DDD}" type="datetimeFigureOut">
              <a:rPr lang="en-GB" smtClean="0"/>
              <a:t>17/10/2025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DC3C2-0396-4197-871F-9D56261942B3}" type="slidenum">
              <a:rPr lang="en-GB" smtClean="0"/>
              <a:t>‹#›</a:t>
            </a:fld>
            <a:endParaRPr lang="en-GB"/>
          </a:p>
        </p:txBody>
      </p:sp>
    </p:spTree>
    <p:extLst>
      <p:ext uri="{BB962C8B-B14F-4D97-AF65-F5344CB8AC3E}">
        <p14:creationId xmlns:p14="http://schemas.microsoft.com/office/powerpoint/2010/main" val="135015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GB" sz="1200" b="0" i="0" u="none" strike="noStrike" kern="1200">
                <a:solidFill>
                  <a:schemeClr val="tx1"/>
                </a:solidFill>
                <a:effectLst/>
                <a:latin typeface="+mn-lt"/>
                <a:ea typeface="+mn-ea"/>
                <a:cs typeface="+mn-cs"/>
              </a:rPr>
              <a:t>Founded in 1927 – at our heart is a caring but pragmatic approach to equine welfare</a:t>
            </a:r>
            <a:r>
              <a:rPr lang="en-US" sz="1200" b="0" i="0" kern="1200">
                <a:solidFill>
                  <a:schemeClr val="tx1"/>
                </a:solidFill>
                <a:effectLst/>
                <a:latin typeface="+mn-lt"/>
                <a:ea typeface="+mn-ea"/>
                <a:cs typeface="+mn-cs"/>
              </a:rPr>
              <a:t>​</a:t>
            </a:r>
          </a:p>
          <a:p>
            <a:pPr rtl="0" fontAlgn="base"/>
            <a:r>
              <a:rPr lang="en-GB" sz="1200" b="0" i="0" kern="1200">
                <a:solidFill>
                  <a:schemeClr val="tx1"/>
                </a:solidFill>
                <a:effectLst/>
                <a:latin typeface="+mn-lt"/>
                <a:ea typeface="+mn-ea"/>
                <a:cs typeface="+mn-cs"/>
              </a:rPr>
              <a:t>​</a:t>
            </a:r>
            <a:endParaRPr lang="en-GB" sz="1200" b="0" i="0" kern="1200">
              <a:solidFill>
                <a:schemeClr val="tx1"/>
              </a:solidFill>
              <a:effectLst/>
              <a:latin typeface="+mn-lt"/>
            </a:endParaRPr>
          </a:p>
          <a:p>
            <a:pPr fontAlgn="base"/>
            <a:r>
              <a:rPr lang="en-GB"/>
              <a:t>We inspire people to put the horse at the centre of how we think, act, ride and care for them</a:t>
            </a:r>
            <a:endParaRPr lang="en-US" sz="1200" b="0" i="0" kern="1200">
              <a:solidFill>
                <a:schemeClr val="tx1"/>
              </a:solidFill>
              <a:effectLst/>
              <a:latin typeface="+mn-lt"/>
              <a:ea typeface="+mn-ea"/>
              <a:cs typeface="+mn-cs"/>
            </a:endParaRPr>
          </a:p>
          <a:p>
            <a:pPr rtl="0" fontAlgn="base"/>
            <a:r>
              <a:rPr lang="en-GB" sz="1200" b="0" i="0" kern="1200">
                <a:solidFill>
                  <a:schemeClr val="tx1"/>
                </a:solidFill>
                <a:effectLst/>
                <a:latin typeface="+mn-lt"/>
                <a:ea typeface="+mn-ea"/>
                <a:cs typeface="+mn-cs"/>
              </a:rPr>
              <a:t>​</a:t>
            </a:r>
            <a:endParaRPr lang="en-GB" sz="1200" b="0" i="0" kern="1200">
              <a:solidFill>
                <a:schemeClr val="tx1"/>
              </a:solidFill>
              <a:effectLst/>
              <a:latin typeface="+mn-lt"/>
            </a:endParaRPr>
          </a:p>
          <a:p>
            <a:pPr fontAlgn="base"/>
            <a:r>
              <a:rPr lang="en-GB" sz="1200" b="0" i="0" u="none" strike="noStrike" kern="1200">
                <a:solidFill>
                  <a:schemeClr val="tx1"/>
                </a:solidFill>
                <a:effectLst/>
                <a:latin typeface="+mn-lt"/>
                <a:ea typeface="+mn-ea"/>
                <a:cs typeface="+mn-cs"/>
              </a:rPr>
              <a:t>Central to our approach is working in partnership</a:t>
            </a:r>
            <a:r>
              <a:rPr lang="en-GB"/>
              <a:t> – with horse owners, communities, governments, sport regulators and other NGOs </a:t>
            </a:r>
            <a:endParaRPr lang="en-US" sz="1200" b="0" i="0" kern="1200">
              <a:solidFill>
                <a:schemeClr val="tx1"/>
              </a:solidFill>
              <a:effectLst/>
              <a:latin typeface="+mn-lt"/>
              <a:ea typeface="+mn-ea"/>
              <a:cs typeface="+mn-cs"/>
            </a:endParaRPr>
          </a:p>
          <a:p>
            <a:endParaRPr lang="en-GB"/>
          </a:p>
          <a:p>
            <a:r>
              <a:rPr lang="en-GB"/>
              <a:t>We have strong veterinary credentials</a:t>
            </a:r>
          </a:p>
          <a:p>
            <a:endParaRPr lang="en-GB"/>
          </a:p>
        </p:txBody>
      </p:sp>
      <p:sp>
        <p:nvSpPr>
          <p:cNvPr id="4" name="Slide Number Placeholder 3"/>
          <p:cNvSpPr>
            <a:spLocks noGrp="1"/>
          </p:cNvSpPr>
          <p:nvPr>
            <p:ph type="sldNum" sz="quarter" idx="5"/>
          </p:nvPr>
        </p:nvSpPr>
        <p:spPr/>
        <p:txBody>
          <a:bodyPr/>
          <a:lstStyle/>
          <a:p>
            <a:fld id="{C4DDC3C2-0396-4197-871F-9D56261942B3}" type="slidenum">
              <a:rPr lang="en-GB" smtClean="0"/>
              <a:t>3</a:t>
            </a:fld>
            <a:endParaRPr lang="en-GB"/>
          </a:p>
        </p:txBody>
      </p:sp>
    </p:spTree>
    <p:extLst>
      <p:ext uri="{BB962C8B-B14F-4D97-AF65-F5344CB8AC3E}">
        <p14:creationId xmlns:p14="http://schemas.microsoft.com/office/powerpoint/2010/main" val="1106733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were asked to consider ‘what’s transferable’ for this presentation, and as much as there will be elements that are similar across organisations and establishments, there is also inevitably going to be a huge amount of variation.</a:t>
            </a:r>
          </a:p>
          <a:p>
            <a:endParaRPr lang="en-GB"/>
          </a:p>
          <a:p>
            <a:r>
              <a:rPr lang="en-GB"/>
              <a:t>From the facilities and environments on offer, to the staff, to financing and resourcing and most importantly the horses at each yard or establishment and what’s important to them, there will be variation – no two yards, and no two horses are the same. </a:t>
            </a:r>
          </a:p>
          <a:p>
            <a:endParaRPr lang="en-GB"/>
          </a:p>
          <a:p>
            <a:r>
              <a:rPr lang="en-GB"/>
              <a:t>What’s truly transferable is the process we have worked through to get to where we are now and wider principles of the five domains model.  </a:t>
            </a:r>
          </a:p>
        </p:txBody>
      </p:sp>
      <p:sp>
        <p:nvSpPr>
          <p:cNvPr id="4" name="Slide Number Placeholder 3"/>
          <p:cNvSpPr>
            <a:spLocks noGrp="1"/>
          </p:cNvSpPr>
          <p:nvPr>
            <p:ph type="sldNum" sz="quarter" idx="5"/>
          </p:nvPr>
        </p:nvSpPr>
        <p:spPr/>
        <p:txBody>
          <a:bodyPr/>
          <a:lstStyle/>
          <a:p>
            <a:fld id="{C4DDC3C2-0396-4197-871F-9D56261942B3}" type="slidenum">
              <a:rPr lang="en-GB" smtClean="0"/>
              <a:t>12</a:t>
            </a:fld>
            <a:endParaRPr lang="en-GB"/>
          </a:p>
        </p:txBody>
      </p:sp>
    </p:spTree>
    <p:extLst>
      <p:ext uri="{BB962C8B-B14F-4D97-AF65-F5344CB8AC3E}">
        <p14:creationId xmlns:p14="http://schemas.microsoft.com/office/powerpoint/2010/main" val="3134069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 what now? What can you do to start embedding the five domains model into your practice?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AU"/>
              <a:t>For those interested in finding out more about the full, facilitated process, Jill is open to taking enquiries and her details are on the next slide. </a:t>
            </a:r>
          </a:p>
          <a:p>
            <a:endParaRPr lang="en-GB"/>
          </a:p>
          <a:p>
            <a:r>
              <a:rPr lang="en-GB"/>
              <a:t>We are also working with Jill on a mini-WAHY which will be a free to access, much shorter yard level assessment tool which will consider the 5 domains and welfare criteria at a much broader level and which we hope to launch early next year. </a:t>
            </a:r>
          </a:p>
          <a:p>
            <a:endParaRPr lang="en-GB"/>
          </a:p>
          <a:p>
            <a:r>
              <a:rPr lang="en-GB"/>
              <a:t>Additionally, for those still getting to grips with the five domains model, we have a free to download pdf guide which talks through key considerations for each domain and poses questions to encourage self-reflection on your practices, which can be found via our website. </a:t>
            </a:r>
          </a:p>
        </p:txBody>
      </p:sp>
      <p:sp>
        <p:nvSpPr>
          <p:cNvPr id="4" name="Slide Number Placeholder 3"/>
          <p:cNvSpPr>
            <a:spLocks noGrp="1"/>
          </p:cNvSpPr>
          <p:nvPr>
            <p:ph type="sldNum" sz="quarter" idx="5"/>
          </p:nvPr>
        </p:nvSpPr>
        <p:spPr/>
        <p:txBody>
          <a:bodyPr/>
          <a:lstStyle/>
          <a:p>
            <a:fld id="{C4DDC3C2-0396-4197-871F-9D56261942B3}" type="slidenum">
              <a:rPr lang="en-GB" smtClean="0"/>
              <a:t>13</a:t>
            </a:fld>
            <a:endParaRPr lang="en-GB"/>
          </a:p>
        </p:txBody>
      </p:sp>
    </p:spTree>
    <p:extLst>
      <p:ext uri="{BB962C8B-B14F-4D97-AF65-F5344CB8AC3E}">
        <p14:creationId xmlns:p14="http://schemas.microsoft.com/office/powerpoint/2010/main" val="4032774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52B66-6FD6-C636-93F7-B15B764318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C3C55-E63C-23C8-1C8B-0FAD7C3FB2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150BB-5B4D-B53C-A839-11007529DCA1}"/>
              </a:ext>
            </a:extLst>
          </p:cNvPr>
          <p:cNvSpPr>
            <a:spLocks noGrp="1"/>
          </p:cNvSpPr>
          <p:nvPr>
            <p:ph type="body" idx="1"/>
          </p:nvPr>
        </p:nvSpPr>
        <p:spPr/>
        <p:txBody>
          <a:bodyPr/>
          <a:lstStyle/>
          <a:p>
            <a:r>
              <a:rPr lang="en-AU"/>
              <a:t>Here are Jill’s details for those who may be interested in reaching out to her, alternatively please contact the World Horse Welfare team and we can point you in the right direction. </a:t>
            </a:r>
          </a:p>
        </p:txBody>
      </p:sp>
      <p:sp>
        <p:nvSpPr>
          <p:cNvPr id="4" name="Slide Number Placeholder 3">
            <a:extLst>
              <a:ext uri="{FF2B5EF4-FFF2-40B4-BE49-F238E27FC236}">
                <a16:creationId xmlns:a16="http://schemas.microsoft.com/office/drawing/2014/main" id="{C4C682BF-F42C-D71A-5869-C07D58D470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433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 leave you with this quote from Jill. </a:t>
            </a:r>
          </a:p>
        </p:txBody>
      </p:sp>
      <p:sp>
        <p:nvSpPr>
          <p:cNvPr id="4" name="Slide Number Placeholder 3"/>
          <p:cNvSpPr>
            <a:spLocks noGrp="1"/>
          </p:cNvSpPr>
          <p:nvPr>
            <p:ph type="sldNum" sz="quarter" idx="5"/>
          </p:nvPr>
        </p:nvSpPr>
        <p:spPr/>
        <p:txBody>
          <a:bodyPr/>
          <a:lstStyle/>
          <a:p>
            <a:fld id="{C4DDC3C2-0396-4197-871F-9D56261942B3}" type="slidenum">
              <a:rPr lang="en-GB" smtClean="0"/>
              <a:t>15</a:t>
            </a:fld>
            <a:endParaRPr lang="en-GB"/>
          </a:p>
        </p:txBody>
      </p:sp>
    </p:spTree>
    <p:extLst>
      <p:ext uri="{BB962C8B-B14F-4D97-AF65-F5344CB8AC3E}">
        <p14:creationId xmlns:p14="http://schemas.microsoft.com/office/powerpoint/2010/main" val="1524836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a:t>We improve the lives of horses through </a:t>
            </a:r>
            <a:r>
              <a:rPr lang="en-US" sz="1200" b="0" i="0" u="none" strike="noStrike" kern="1200">
                <a:solidFill>
                  <a:schemeClr val="tx1"/>
                </a:solidFill>
                <a:effectLst/>
                <a:latin typeface="+mn-lt"/>
                <a:ea typeface="+mn-ea"/>
                <a:cs typeface="+mn-cs"/>
              </a:rPr>
              <a:t>Care, Research, Education, Influence</a:t>
            </a:r>
            <a:r>
              <a:rPr lang="en-US" sz="1200" b="0" i="0" kern="1200">
                <a:solidFill>
                  <a:schemeClr val="tx1"/>
                </a:solidFill>
                <a:effectLst/>
                <a:latin typeface="+mn-lt"/>
                <a:ea typeface="+mn-ea"/>
                <a:cs typeface="+mn-cs"/>
              </a:rPr>
              <a:t>​</a:t>
            </a:r>
          </a:p>
          <a:p>
            <a:pPr rtl="0" fontAlgn="base"/>
            <a:r>
              <a:rPr lang="en-US" sz="1200" b="0" i="0" kern="1200">
                <a:solidFill>
                  <a:schemeClr val="tx1"/>
                </a:solidFill>
                <a:effectLst/>
                <a:latin typeface="+mn-lt"/>
                <a:ea typeface="+mn-ea"/>
                <a:cs typeface="+mn-cs"/>
              </a:rPr>
              <a:t>​</a:t>
            </a:r>
            <a:endParaRPr lang="en-US" sz="1200" b="0" i="0" kern="1200">
              <a:solidFill>
                <a:schemeClr val="tx1"/>
              </a:solidFill>
              <a:effectLst/>
              <a:latin typeface="+mn-lt"/>
            </a:endParaRPr>
          </a:p>
          <a:p>
            <a:r>
              <a:rPr lang="en-US"/>
              <a:t>•</a:t>
            </a:r>
            <a:r>
              <a:rPr lang="en-US" b="0" i="0" u="none" strike="noStrike" kern="1200">
                <a:solidFill>
                  <a:schemeClr val="tx1"/>
                </a:solidFill>
                <a:effectLst/>
              </a:rPr>
              <a:t>All </a:t>
            </a:r>
            <a:r>
              <a:rPr lang="en-US"/>
              <a:t>of our activities are </a:t>
            </a:r>
            <a:r>
              <a:rPr lang="en-US" b="0" i="0" u="none" strike="noStrike" kern="1200">
                <a:solidFill>
                  <a:schemeClr val="tx1"/>
                </a:solidFill>
                <a:effectLst/>
              </a:rPr>
              <a:t>related:</a:t>
            </a:r>
            <a:endParaRPr lang="en-US"/>
          </a:p>
          <a:p>
            <a:endParaRPr lang="en-US"/>
          </a:p>
          <a:p>
            <a:r>
              <a:rPr lang="en-US"/>
              <a:t>•</a:t>
            </a:r>
            <a:r>
              <a:rPr lang="en-US" b="0" i="0" u="none" strike="noStrike" kern="1200">
                <a:solidFill>
                  <a:schemeClr val="tx1"/>
                </a:solidFill>
                <a:effectLst/>
              </a:rPr>
              <a:t>Care: </a:t>
            </a:r>
            <a:r>
              <a:rPr lang="en-US"/>
              <a:t>We provide </a:t>
            </a:r>
            <a:r>
              <a:rPr lang="en-US" b="0" i="0" u="none" strike="noStrike" kern="1200">
                <a:solidFill>
                  <a:schemeClr val="tx1"/>
                </a:solidFill>
                <a:effectLst/>
              </a:rPr>
              <a:t>direct care for equids in </a:t>
            </a:r>
            <a:r>
              <a:rPr lang="en-US"/>
              <a:t>the </a:t>
            </a:r>
            <a:r>
              <a:rPr lang="en-US" b="0" i="0" u="none" strike="noStrike" kern="1200">
                <a:solidFill>
                  <a:schemeClr val="tx1"/>
                </a:solidFill>
                <a:effectLst/>
              </a:rPr>
              <a:t>UK and internationally</a:t>
            </a:r>
            <a:r>
              <a:rPr lang="en-US"/>
              <a:t> which allows us to support -</a:t>
            </a:r>
          </a:p>
          <a:p>
            <a:endParaRPr lang="en-US"/>
          </a:p>
          <a:p>
            <a:r>
              <a:rPr lang="en-US"/>
              <a:t>•</a:t>
            </a:r>
            <a:r>
              <a:rPr lang="en-US" b="0" i="0" u="none" strike="noStrike" kern="1200">
                <a:solidFill>
                  <a:schemeClr val="tx1"/>
                </a:solidFill>
                <a:effectLst/>
              </a:rPr>
              <a:t>Research: </a:t>
            </a:r>
            <a:r>
              <a:rPr lang="en-US"/>
              <a:t>Using our experience, we </a:t>
            </a:r>
            <a:r>
              <a:rPr lang="en-US" b="0" i="0" u="none" strike="noStrike" kern="1200">
                <a:solidFill>
                  <a:schemeClr val="tx1"/>
                </a:solidFill>
                <a:effectLst/>
              </a:rPr>
              <a:t>support and use research to uncover the </a:t>
            </a:r>
            <a:r>
              <a:rPr lang="en-US"/>
              <a:t>root </a:t>
            </a:r>
            <a:r>
              <a:rPr lang="en-US" b="0" i="0" u="none" strike="noStrike" kern="1200">
                <a:solidFill>
                  <a:schemeClr val="tx1"/>
                </a:solidFill>
                <a:effectLst/>
              </a:rPr>
              <a:t>causes of the welfare problems we </a:t>
            </a:r>
            <a:r>
              <a:rPr lang="en-US"/>
              <a:t>see and their solutions. This evidence builds our knowledge and enables our work in - </a:t>
            </a:r>
          </a:p>
          <a:p>
            <a:endParaRPr lang="en-US"/>
          </a:p>
          <a:p>
            <a:r>
              <a:rPr lang="en-US"/>
              <a:t>•</a:t>
            </a:r>
            <a:r>
              <a:rPr lang="en-US" b="0" i="0" u="none" strike="noStrike" kern="1200">
                <a:solidFill>
                  <a:schemeClr val="tx1"/>
                </a:solidFill>
                <a:effectLst/>
              </a:rPr>
              <a:t>Education</a:t>
            </a:r>
            <a:r>
              <a:rPr lang="en-US"/>
              <a:t>, which we provide to </a:t>
            </a:r>
            <a:r>
              <a:rPr lang="en-US" b="0" i="0" u="none" strike="noStrike" kern="1200">
                <a:solidFill>
                  <a:schemeClr val="tx1"/>
                </a:solidFill>
                <a:effectLst/>
              </a:rPr>
              <a:t>horse owners in multiple formats to numerous audiences</a:t>
            </a:r>
            <a:r>
              <a:rPr lang="en-US"/>
              <a:t>. All of this brings us the credibility to -</a:t>
            </a:r>
          </a:p>
          <a:p>
            <a:endParaRPr lang="en-US"/>
          </a:p>
          <a:p>
            <a:r>
              <a:rPr lang="en-US"/>
              <a:t>•</a:t>
            </a:r>
            <a:r>
              <a:rPr lang="en-US" b="0" i="0" u="none" strike="noStrike" kern="1200">
                <a:solidFill>
                  <a:schemeClr val="tx1"/>
                </a:solidFill>
                <a:effectLst/>
              </a:rPr>
              <a:t>Influence</a:t>
            </a:r>
            <a:r>
              <a:rPr lang="en-US"/>
              <a:t>, enabling us </a:t>
            </a:r>
            <a:r>
              <a:rPr lang="en-US" b="0" i="0" u="none" strike="noStrike" kern="1200">
                <a:solidFill>
                  <a:schemeClr val="tx1"/>
                </a:solidFill>
                <a:effectLst/>
              </a:rPr>
              <a:t>to shape attitudes, policies and practices to sustainably improve welfare for </a:t>
            </a:r>
            <a:r>
              <a:rPr lang="en-US"/>
              <a:t>millions of </a:t>
            </a:r>
            <a:r>
              <a:rPr lang="en-US" b="0" i="0" u="none" strike="noStrike" kern="1200">
                <a:solidFill>
                  <a:schemeClr val="tx1"/>
                </a:solidFill>
                <a:effectLst/>
              </a:rPr>
              <a:t>horses </a:t>
            </a:r>
            <a:r>
              <a:rPr lang="en-US"/>
              <a:t>– in the UK and </a:t>
            </a:r>
            <a:r>
              <a:rPr lang="en-US" b="0" i="0" u="none" strike="noStrike" kern="1200">
                <a:solidFill>
                  <a:schemeClr val="tx1"/>
                </a:solidFill>
                <a:effectLst/>
              </a:rPr>
              <a:t>around the world</a:t>
            </a:r>
            <a:endParaRPr lang="en-US"/>
          </a:p>
          <a:p>
            <a:endParaRPr lang="en-US" sz="1200" b="0" i="0" kern="1200">
              <a:solidFill>
                <a:schemeClr val="tx1"/>
              </a:solidFill>
              <a:effectLst/>
              <a:latin typeface="+mn-lt"/>
            </a:endParaRPr>
          </a:p>
          <a:p>
            <a:endParaRPr lang="en-GB"/>
          </a:p>
        </p:txBody>
      </p:sp>
      <p:sp>
        <p:nvSpPr>
          <p:cNvPr id="4" name="Slide Number Placeholder 3"/>
          <p:cNvSpPr>
            <a:spLocks noGrp="1"/>
          </p:cNvSpPr>
          <p:nvPr>
            <p:ph type="sldNum" sz="quarter" idx="5"/>
          </p:nvPr>
        </p:nvSpPr>
        <p:spPr/>
        <p:txBody>
          <a:bodyPr/>
          <a:lstStyle/>
          <a:p>
            <a:fld id="{C4DDC3C2-0396-4197-871F-9D56261942B3}" type="slidenum">
              <a:rPr lang="en-GB" smtClean="0"/>
              <a:t>4</a:t>
            </a:fld>
            <a:endParaRPr lang="en-GB"/>
          </a:p>
        </p:txBody>
      </p:sp>
    </p:spTree>
    <p:extLst>
      <p:ext uri="{BB962C8B-B14F-4D97-AF65-F5344CB8AC3E}">
        <p14:creationId xmlns:p14="http://schemas.microsoft.com/office/powerpoint/2010/main" val="282162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7FAF4-B2DB-3D0E-D62F-2FEACDEA4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FD757F-F127-25DE-63E3-D649F4DFC4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29A7F-6871-573A-4843-7B38F52DACC6}"/>
              </a:ext>
            </a:extLst>
          </p:cNvPr>
          <p:cNvSpPr>
            <a:spLocks noGrp="1"/>
          </p:cNvSpPr>
          <p:nvPr>
            <p:ph type="body" idx="1"/>
          </p:nvPr>
        </p:nvSpPr>
        <p:spPr/>
        <p:txBody>
          <a:bodyPr/>
          <a:lstStyle/>
          <a:p>
            <a:r>
              <a:rPr lang="en-GB" dirty="0"/>
              <a:t>The five domains model of welfare assessment has become a key feature in many organisations welfare policies</a:t>
            </a:r>
            <a:endParaRPr lang="en-US" dirty="0"/>
          </a:p>
          <a:p>
            <a:endParaRPr lang="en-GB"/>
          </a:p>
          <a:p>
            <a:r>
              <a:rPr lang="en-GB" dirty="0"/>
              <a:t>The Five Domains replaces the Five Freedoms, which you may have heard of and the Animal Welfare Act is based on.</a:t>
            </a:r>
          </a:p>
          <a:p>
            <a:endParaRPr lang="en-GB"/>
          </a:p>
          <a:p>
            <a:r>
              <a:rPr lang="en-GB" dirty="0"/>
              <a:t>But the Five Domains is more holistic and sophisticated, and is a better prism through which to consider welfare, not least because it:</a:t>
            </a:r>
          </a:p>
          <a:p>
            <a:endParaRPr lang="en-GB"/>
          </a:p>
          <a:p>
            <a:pPr marL="228600" indent="-228600">
              <a:buAutoNum type="arabicPeriod"/>
            </a:pPr>
            <a:r>
              <a:rPr lang="en-GB" dirty="0"/>
              <a:t>Highlights that the mental welfare of an animal is fundamentally important to their overall welfare – in fact the four other domains all feed into the 5th domain, mental state. </a:t>
            </a:r>
          </a:p>
          <a:p>
            <a:pPr marL="228600" indent="-228600">
              <a:buAutoNum type="arabicPeriod"/>
            </a:pPr>
            <a:r>
              <a:rPr lang="en-GB" dirty="0"/>
              <a:t>Expands behavioural interactions – which includes their interactions with their environment, with other horses and with other animals (including people) - that have a strong bearing on their welfare</a:t>
            </a:r>
          </a:p>
          <a:p>
            <a:endParaRPr lang="en-GB"/>
          </a:p>
          <a:p>
            <a:r>
              <a:rPr lang="en-GB" dirty="0"/>
              <a:t>But how can we turn theory into practice to understand what level of welfare we are providing?</a:t>
            </a:r>
          </a:p>
          <a:p>
            <a:endParaRPr lang="en-GB"/>
          </a:p>
          <a:p>
            <a:r>
              <a:rPr lang="en-GB" dirty="0"/>
              <a:t>Cristina Wilkins, who has been integral to the development and dissemination of this model in the equine sector, runs a course through the University of New England which teaches participants how to assess the welfare of sports and recreation horses using the model at an individual level. </a:t>
            </a:r>
          </a:p>
          <a:p>
            <a:endParaRPr lang="en-GB"/>
          </a:p>
          <a:p>
            <a:r>
              <a:rPr lang="en-GB" dirty="0"/>
              <a:t>For owners with one or two horses, this is a doable task. When we need to consider multiple horses and what this means for a whole yard, how we can do this practically was a key question industry was asking and one we have attempted to answer. </a:t>
            </a:r>
          </a:p>
        </p:txBody>
      </p:sp>
      <p:sp>
        <p:nvSpPr>
          <p:cNvPr id="4" name="Slide Number Placeholder 3">
            <a:extLst>
              <a:ext uri="{FF2B5EF4-FFF2-40B4-BE49-F238E27FC236}">
                <a16:creationId xmlns:a16="http://schemas.microsoft.com/office/drawing/2014/main" id="{8CCEEE16-2D5B-9C17-7779-0EDF1960E117}"/>
              </a:ext>
            </a:extLst>
          </p:cNvPr>
          <p:cNvSpPr>
            <a:spLocks noGrp="1"/>
          </p:cNvSpPr>
          <p:nvPr>
            <p:ph type="sldNum" sz="quarter" idx="5"/>
          </p:nvPr>
        </p:nvSpPr>
        <p:spPr/>
        <p:txBody>
          <a:bodyPr/>
          <a:lstStyle/>
          <a:p>
            <a:fld id="{C4DDC3C2-0396-4197-871F-9D56261942B3}" type="slidenum">
              <a:rPr lang="en-GB" smtClean="0"/>
              <a:t>5</a:t>
            </a:fld>
            <a:endParaRPr lang="en-GB"/>
          </a:p>
        </p:txBody>
      </p:sp>
    </p:spTree>
    <p:extLst>
      <p:ext uri="{BB962C8B-B14F-4D97-AF65-F5344CB8AC3E}">
        <p14:creationId xmlns:p14="http://schemas.microsoft.com/office/powerpoint/2010/main" val="3585296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Cristina introduced us to Jill Fernandes, an independent animal welfare consultant who founded and runs her own consultancy business, Animal Centric. Jill has previously worked with zoos and aquariums across Australia embedding the 5 domains model into their animal welfare assessment protocols and wider practice.  </a:t>
            </a:r>
            <a:endParaRPr lang="en-US"/>
          </a:p>
          <a:p>
            <a:endParaRPr lang="en-AU"/>
          </a:p>
          <a:p>
            <a:r>
              <a:rPr lang="en-AU"/>
              <a:t>We thought it would be a great idea to get someone independent, from outside the horse world, to help us really challenge ourselves in assessing the welfare of horses that we provide through the Five Domains model. </a:t>
            </a:r>
          </a:p>
          <a:p>
            <a:endParaRPr lang="en-AU"/>
          </a:p>
          <a:p>
            <a:r>
              <a:rPr lang="en-AU"/>
              <a:t>Jill first came over in October 2024, to our Glenda Spooner Farm in Somerset, to help us devise a horse focused, yard-based assessment tool and the next few slides will detail the process we went through.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5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A0154-96F8-A839-5973-74F9D5276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2E02B8-E0C1-C884-83DE-966B93DB2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26E17-4C5A-6270-9DC8-E4FD74093762}"/>
              </a:ext>
            </a:extLst>
          </p:cNvPr>
          <p:cNvSpPr>
            <a:spLocks noGrp="1"/>
          </p:cNvSpPr>
          <p:nvPr>
            <p:ph type="body" idx="1"/>
          </p:nvPr>
        </p:nvSpPr>
        <p:spPr/>
        <p:txBody>
          <a:bodyPr/>
          <a:lstStyle/>
          <a:p>
            <a:r>
              <a:rPr lang="en-AU"/>
              <a:t>Our key collaborative goals were to: </a:t>
            </a:r>
          </a:p>
          <a:p>
            <a:pPr marL="171450" indent="-171450">
              <a:buFont typeface="Arial" panose="020B0604020202020204" pitchFamily="34" charset="0"/>
              <a:buChar char="•"/>
            </a:pPr>
            <a:r>
              <a:rPr lang="en-AU"/>
              <a:t>Develop the welfare assessment tool – which we are referring to as the WAHY – Welfare Assessment for Horses in Yards</a:t>
            </a:r>
          </a:p>
          <a:p>
            <a:pPr marL="171450" indent="-171450">
              <a:buFont typeface="Arial" panose="020B0604020202020204" pitchFamily="34" charset="0"/>
              <a:buChar char="•"/>
            </a:pPr>
            <a:r>
              <a:rPr lang="en-AU"/>
              <a:t>Produce an assessment tool that worked for us as an organisation but could also be rolled out to wider industry</a:t>
            </a:r>
          </a:p>
          <a:p>
            <a:pPr marL="171450" indent="-171450">
              <a:buFont typeface="Arial" panose="020B0604020202020204" pitchFamily="34" charset="0"/>
              <a:buChar char="•"/>
            </a:pPr>
            <a:r>
              <a:rPr lang="en-AU"/>
              <a:t>Engage key staff from grooms to groundsmen in the process and establish a level playing field in terms of everyone’s understanding of the five domains model. Staff then took that knowledge forward to score the welfare criteria we had previously identified thinking for each of examples had a negative experience and consider what we could do to prevent that for horses in future. </a:t>
            </a:r>
          </a:p>
          <a:p>
            <a:pPr marL="171450" indent="-171450">
              <a:buFont typeface="Arial" panose="020B0604020202020204" pitchFamily="34" charset="0"/>
              <a:buChar char="•"/>
            </a:pPr>
            <a:r>
              <a:rPr lang="en-AU"/>
              <a:t>The outcome of the scoring process was a monumental actions list, prioritised by score for the farm team to then delegate between staff members - and management! - in line with wider strategic planning and budgets.</a:t>
            </a:r>
          </a:p>
          <a:p>
            <a:pPr marL="171450" indent="-171450">
              <a:buFont typeface="Arial" panose="020B0604020202020204" pitchFamily="34" charset="0"/>
              <a:buChar char="•"/>
            </a:pPr>
            <a:r>
              <a:rPr lang="en-AU"/>
              <a:t>When completing actions, a key element of this is to get feedback from the horses – using behavioural observations to determine reliable animal-based measures to assess whether the intervention has had the desired effect and the experience of the horses has improved. </a:t>
            </a:r>
          </a:p>
          <a:p>
            <a:pPr marL="171450" indent="-171450">
              <a:buFont typeface="Arial" panose="020B0604020202020204" pitchFamily="34" charset="0"/>
              <a:buChar char="•"/>
            </a:pPr>
            <a:r>
              <a:rPr lang="en-AU"/>
              <a:t>Finally, this is not a process we are gatekeeping – we were the guinea pigs, particularly the team at GSF – but we would like as many organisations as possible to undertake the process because we found it so useful.</a:t>
            </a:r>
          </a:p>
        </p:txBody>
      </p:sp>
      <p:sp>
        <p:nvSpPr>
          <p:cNvPr id="4" name="Slide Number Placeholder 3">
            <a:extLst>
              <a:ext uri="{FF2B5EF4-FFF2-40B4-BE49-F238E27FC236}">
                <a16:creationId xmlns:a16="http://schemas.microsoft.com/office/drawing/2014/main" id="{33F26B55-BAD2-0B9D-BB3F-E38A12DF07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6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A421F-EC13-BA86-51B2-06FCA795CC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F6E3C8-5A7A-B098-926E-F602C2660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E1898-19F5-06B2-0DE1-38289F29322F}"/>
              </a:ext>
            </a:extLst>
          </p:cNvPr>
          <p:cNvSpPr>
            <a:spLocks noGrp="1"/>
          </p:cNvSpPr>
          <p:nvPr>
            <p:ph type="body" idx="1"/>
          </p:nvPr>
        </p:nvSpPr>
        <p:spPr/>
        <p:txBody>
          <a:bodyPr/>
          <a:lstStyle/>
          <a:p>
            <a:r>
              <a:rPr lang="en-AU" dirty="0"/>
              <a:t>The steps on the slide outline Jill’s overall approach and clearly shows how the horses’ experience is at the centre of it. </a:t>
            </a:r>
          </a:p>
          <a:p>
            <a:endParaRPr lang="en-AU"/>
          </a:p>
          <a:p>
            <a:r>
              <a:rPr lang="en-AU" dirty="0"/>
              <a:t>The green ticked boxes are what the team at GSF have already achieved and the orange boxes that are ticked are in progress, and the empty orange boxes are in the planning stages. </a:t>
            </a:r>
          </a:p>
          <a:p>
            <a:endParaRPr lang="en-AU"/>
          </a:p>
          <a:p>
            <a:r>
              <a:rPr lang="en-AU" dirty="0"/>
              <a:t>The ones that we have not yet started will develop as we gather more </a:t>
            </a:r>
            <a:r>
              <a:rPr lang="en-AU" dirty="0" err="1"/>
              <a:t>more</a:t>
            </a:r>
            <a:r>
              <a:rPr lang="en-AU" dirty="0"/>
              <a:t> and more horse-based evidence on the outcomes of our interventions and further embed new ways of working into our practice, not just at GSF but across the whole organisation. </a:t>
            </a:r>
          </a:p>
          <a:p>
            <a:endParaRPr lang="en-AU"/>
          </a:p>
          <a:p>
            <a:r>
              <a:rPr lang="en-AU" dirty="0"/>
              <a:t>The aim is to use the data gathered to change the narrative from 'we think horses need...' To 'the horses are telling us they need', and that will take time. </a:t>
            </a:r>
          </a:p>
          <a:p>
            <a:endParaRPr lang="en-AU"/>
          </a:p>
          <a:p>
            <a:r>
              <a:rPr lang="en-AU" dirty="0"/>
              <a:t>The process hinges on the involvement and buy in from those working day to day with the horses in our care. </a:t>
            </a:r>
          </a:p>
          <a:p>
            <a:r>
              <a:rPr lang="en-AU" dirty="0"/>
              <a:t>Their knowledge of individual horses and what they may be experiencing form the basis of the wider assessment process.</a:t>
            </a:r>
          </a:p>
          <a:p>
            <a:endParaRPr lang="en-AU"/>
          </a:p>
          <a:p>
            <a:r>
              <a:rPr lang="en-AU" dirty="0"/>
              <a:t> </a:t>
            </a:r>
          </a:p>
        </p:txBody>
      </p:sp>
      <p:sp>
        <p:nvSpPr>
          <p:cNvPr id="4" name="Slide Number Placeholder 3">
            <a:extLst>
              <a:ext uri="{FF2B5EF4-FFF2-40B4-BE49-F238E27FC236}">
                <a16:creationId xmlns:a16="http://schemas.microsoft.com/office/drawing/2014/main" id="{2EA6F6E3-7B37-F51D-EBA4-C44019B570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24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9930F-DF5B-7BB2-D4A6-00242AA990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2A0BFC-EE6D-8AC7-A344-B933042791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9BC0A-951B-7FCF-5F51-9C714F6AB241}"/>
              </a:ext>
            </a:extLst>
          </p:cNvPr>
          <p:cNvSpPr>
            <a:spLocks noGrp="1"/>
          </p:cNvSpPr>
          <p:nvPr>
            <p:ph type="body" idx="1"/>
          </p:nvPr>
        </p:nvSpPr>
        <p:spPr/>
        <p:txBody>
          <a:bodyPr/>
          <a:lstStyle/>
          <a:p>
            <a:r>
              <a:rPr lang="en-AU"/>
              <a:t>You can see here that it really was a team effort, especially Amber, Claire’s dog who was chief morale officer for many of the workshops! </a:t>
            </a:r>
          </a:p>
          <a:p>
            <a:endParaRPr lang="en-AU"/>
          </a:p>
          <a:p>
            <a:r>
              <a:rPr lang="en-AU"/>
              <a:t>You can also see just how much data was collected throughout the scoring workshops – over 40 welfare criteria split across the 5 domains were identified, and for many there were further divisions based on how long horses had been on the yard or which part of the yard was being examined such as fields, crew barns, the American barn or isolation unit. </a:t>
            </a:r>
          </a:p>
          <a:p>
            <a:endParaRPr lang="en-AU"/>
          </a:p>
          <a:p>
            <a:r>
              <a:rPr lang="en-AU"/>
              <a:t>The criteria covered everything from provision of a suitable diet, to degree of choice horses have in their environment and as we take in stallions, even the influence of restricting sexual behaviours. The criteria reflect the diverse requirements of horses as a species and really challenged us in some areas to critically evaluate whether what we are doing is enough. </a:t>
            </a:r>
          </a:p>
          <a:p>
            <a:endParaRPr lang="en-AU"/>
          </a:p>
          <a:p>
            <a:r>
              <a:rPr lang="en-AU"/>
              <a:t>In terms of the scoring, it could range from ‘unknown’ if there was not enough evidence to be able to reliably give a score, then was numbered 1-5, with 1 being poor and immediate changes to improve horses’ mental state required, to 5 – which was excellent and no further actions could improve horses’ mental state. </a:t>
            </a:r>
          </a:p>
          <a:p>
            <a:endParaRPr lang="en-AU"/>
          </a:p>
          <a:p>
            <a:r>
              <a:rPr lang="en-AU"/>
              <a:t>Staff deliberated and agreed a score for each criteria  with the factors and behavioural indicators that underpin the score </a:t>
            </a:r>
          </a:p>
          <a:p>
            <a:endParaRPr lang="en-AU"/>
          </a:p>
          <a:p>
            <a:r>
              <a:rPr lang="en-AU"/>
              <a:t>The scores are deliberately scaled low as they are based on the horse who would have had the worst experience - as the focus is on learning how we can improve to cater for every individual horse's experience.   </a:t>
            </a:r>
          </a:p>
          <a:p>
            <a:endParaRPr lang="en-AU"/>
          </a:p>
          <a:p>
            <a:r>
              <a:rPr lang="en-AU"/>
              <a:t>We scored high in so many areas – and could have scored higher had we taken a different approach – but the whole purpose was to be really critical and see where we could do even better. </a:t>
            </a:r>
          </a:p>
          <a:p>
            <a:endParaRPr lang="en-AU"/>
          </a:p>
          <a:p>
            <a:r>
              <a:rPr lang="en-AU"/>
              <a:t>All ideas for suitable actions were recorded, where action was necessary. </a:t>
            </a:r>
          </a:p>
        </p:txBody>
      </p:sp>
      <p:sp>
        <p:nvSpPr>
          <p:cNvPr id="4" name="Slide Number Placeholder 3">
            <a:extLst>
              <a:ext uri="{FF2B5EF4-FFF2-40B4-BE49-F238E27FC236}">
                <a16:creationId xmlns:a16="http://schemas.microsoft.com/office/drawing/2014/main" id="{22316301-E65B-A8B6-D15C-7014358872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806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01351-9FDA-B48F-BBE2-574B9D320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9E602-2B25-3667-6968-05D05A174E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A89BB8-06F9-9403-39C2-87B1AA1FED5F}"/>
              </a:ext>
            </a:extLst>
          </p:cNvPr>
          <p:cNvSpPr>
            <a:spLocks noGrp="1"/>
          </p:cNvSpPr>
          <p:nvPr>
            <p:ph type="body" idx="1"/>
          </p:nvPr>
        </p:nvSpPr>
        <p:spPr/>
        <p:txBody>
          <a:bodyPr/>
          <a:lstStyle/>
          <a:p>
            <a:r>
              <a:rPr lang="en-AU"/>
              <a:t>When we say a monumental number of actions were recorded, we mean it. For GSF, 325 actions were identified. </a:t>
            </a:r>
            <a:endParaRPr lang="en-US"/>
          </a:p>
          <a:p>
            <a:endParaRPr lang="en-AU"/>
          </a:p>
          <a:p>
            <a:r>
              <a:rPr lang="en-AU"/>
              <a:t>What’s important to note is that some were minor and easily implementable e.g. collecting more browse for horses that are stabled or in the crew barns, whereas others required much more planning and resource behind them e.g., resurfacing gateway entrances, planting trees and hedges or removing partitions from stables. </a:t>
            </a:r>
            <a:endParaRPr lang="en-US"/>
          </a:p>
          <a:p>
            <a:endParaRPr lang="en-AU"/>
          </a:p>
          <a:p>
            <a:r>
              <a:rPr lang="en-AU"/>
              <a:t>And scores spanned the whole spectrum which allowed us to really reflect on what we are already doing so well, and where it was clear we needed to rethink our approach. </a:t>
            </a:r>
            <a:endParaRPr lang="en-US"/>
          </a:p>
          <a:p>
            <a:endParaRPr lang="en-AU"/>
          </a:p>
          <a:p>
            <a:r>
              <a:rPr lang="en-AU"/>
              <a:t>It's important not to be disheartened if there are lower scores, remember these are based on individual horses that had the worst experience and may not truly reflect the experience of many of the horses. But we have to ask ourselves why? Why did that individual struggle in that scenario? </a:t>
            </a:r>
            <a:endParaRPr lang="en-US"/>
          </a:p>
          <a:p>
            <a:endParaRPr lang="en-AU"/>
          </a:p>
          <a:p>
            <a:r>
              <a:rPr lang="en-AU"/>
              <a:t>A subsequent output from this process is a 10-year plan, or welfare horizon document, which is based on the feedback from staff at the very beginning of the process in the staff interviews. </a:t>
            </a:r>
          </a:p>
          <a:p>
            <a:endParaRPr lang="en-AU"/>
          </a:p>
          <a:p>
            <a:r>
              <a:rPr lang="en-AU"/>
              <a:t>This document highlights the key, overarching themes that the staff at GSF would like to embed over the next 10 years. It also acts as a guide, in conjunction with the actions to help strategically implement changes sustainably and holistically. </a:t>
            </a:r>
          </a:p>
        </p:txBody>
      </p:sp>
      <p:sp>
        <p:nvSpPr>
          <p:cNvPr id="4" name="Slide Number Placeholder 3">
            <a:extLst>
              <a:ext uri="{FF2B5EF4-FFF2-40B4-BE49-F238E27FC236}">
                <a16:creationId xmlns:a16="http://schemas.microsoft.com/office/drawing/2014/main" id="{3322FD01-1394-3FCF-10C0-3A0BEEBEA1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62AA1-11E6-4353-8C6E-E14C5691E3C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49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does this mean in practice both for the team and the horses in our care? </a:t>
            </a:r>
          </a:p>
          <a:p>
            <a:endParaRPr lang="en-GB"/>
          </a:p>
          <a:p>
            <a:r>
              <a:rPr lang="en-GB"/>
              <a:t>Teamwork: staff work together to score, decide actions and implement them. Increases communication between team members and for those that would like more responsibility, it offers them that opportunity. It also puts everyone on the same page.</a:t>
            </a:r>
          </a:p>
          <a:p>
            <a:endParaRPr lang="en-GB"/>
          </a:p>
          <a:p>
            <a:r>
              <a:rPr lang="en-GB"/>
              <a:t>Budgets and resourcing: the outputs can inform wider planning, budgets and resourcing and can open a dialogue with the team about what can be done immediately and what may need to wait for further funding, helping set expectations about how soon some actions can be delivered as well as what may not be feasible at all. If anyone does know where that elusive magic money tree is, please do let us know!</a:t>
            </a:r>
          </a:p>
          <a:p>
            <a:endParaRPr lang="en-GB"/>
          </a:p>
          <a:p>
            <a:r>
              <a:rPr lang="en-GB"/>
              <a:t>Creativity: the workshops and scoring sessions are a great source of ideas and it’s important to foster any and all ideas no matter how small or sometimes how impractical they may seem for example, one possible action for stopping water troughs from freezing at GSF was to add large rubber ducks to all them all! </a:t>
            </a:r>
          </a:p>
          <a:p>
            <a:endParaRPr lang="en-GB"/>
          </a:p>
          <a:p>
            <a:r>
              <a:rPr lang="en-GB"/>
              <a:t>Behavioural observations: the team sessions allowed us to identify what behaviours the team can easily identify and where there may be room for CPD or further development. Observation is such a key part of this process, horses’ experiences are so subjective so it’s important to be able to pick up on slight behavioural nuances that indicate preferences and when horses may be having a negative experience.</a:t>
            </a:r>
          </a:p>
          <a:p>
            <a:endParaRPr lang="en-GB"/>
          </a:p>
          <a:p>
            <a:r>
              <a:rPr lang="en-GB"/>
              <a:t>Our interactions: The process allows us to consider the horse-human relationship and the influences of our handling, training and all interactions with them which is such a vital part of not only the five domains model, but also of providing horses with some sense of agency over their own lives. We are so often the controlling factor, so how can we make our interactions more of a conversation? </a:t>
            </a:r>
          </a:p>
          <a:p>
            <a:endParaRPr lang="en-GB"/>
          </a:p>
          <a:p>
            <a:r>
              <a:rPr lang="en-GB"/>
              <a:t>Reflection: A key part of this process is reflection and setting regular catch ups with the team and also with Jill allows us to critically appraise the work we’ve been doing and how the actions are influencing the horses in our care.</a:t>
            </a:r>
          </a:p>
          <a:p>
            <a:endParaRPr lang="en-GB"/>
          </a:p>
          <a:p>
            <a:r>
              <a:rPr lang="en-GB"/>
              <a:t>Recording: from behavioural observations to budget planning documents, the process allows us to document and record the steps and progress of the interventions in the run up to re-assessing all the criteria. </a:t>
            </a:r>
          </a:p>
          <a:p>
            <a:endParaRPr lang="en-GB"/>
          </a:p>
          <a:p>
            <a:r>
              <a:rPr lang="en-GB"/>
              <a:t>Celebrating strengths: It’s very easy to focus on the lower scoring criteria and panic – however, the majority of criteria scored well and sometimes excellent. It’s important to remember that and celebrate where we are already doing everything we possibly can to ensure horses are having positive experiences whilst at our farms. </a:t>
            </a:r>
          </a:p>
          <a:p>
            <a:endParaRPr lang="en-GB"/>
          </a:p>
          <a:p>
            <a:r>
              <a:rPr lang="en-GB"/>
              <a:t>Finally, the process needs to be horse-led – it’s not about what makes our lives easier, it’s about what improves the experiences of the horses in our care. </a:t>
            </a:r>
          </a:p>
        </p:txBody>
      </p:sp>
      <p:sp>
        <p:nvSpPr>
          <p:cNvPr id="4" name="Slide Number Placeholder 3"/>
          <p:cNvSpPr>
            <a:spLocks noGrp="1"/>
          </p:cNvSpPr>
          <p:nvPr>
            <p:ph type="sldNum" sz="quarter" idx="5"/>
          </p:nvPr>
        </p:nvSpPr>
        <p:spPr/>
        <p:txBody>
          <a:bodyPr/>
          <a:lstStyle/>
          <a:p>
            <a:fld id="{C4DDC3C2-0396-4197-871F-9D56261942B3}" type="slidenum">
              <a:rPr lang="en-GB" smtClean="0"/>
              <a:t>11</a:t>
            </a:fld>
            <a:endParaRPr lang="en-GB"/>
          </a:p>
        </p:txBody>
      </p:sp>
    </p:spTree>
    <p:extLst>
      <p:ext uri="{BB962C8B-B14F-4D97-AF65-F5344CB8AC3E}">
        <p14:creationId xmlns:p14="http://schemas.microsoft.com/office/powerpoint/2010/main" val="872321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213F00-4987-49B8-A78B-33DA8EE5756B}"/>
              </a:ext>
            </a:extLst>
          </p:cNvPr>
          <p:cNvSpPr>
            <a:spLocks noGrp="1"/>
          </p:cNvSpPr>
          <p:nvPr>
            <p:ph type="title" hasCustomPrompt="1"/>
          </p:nvPr>
        </p:nvSpPr>
        <p:spPr>
          <a:xfrm>
            <a:off x="358019" y="2844800"/>
            <a:ext cx="11475962" cy="1806028"/>
          </a:xfrm>
        </p:spPr>
        <p:txBody>
          <a:bodyPr>
            <a:normAutofit/>
          </a:bodyPr>
          <a:lstStyle>
            <a:lvl1pPr>
              <a:defRPr sz="6000" b="1">
                <a:solidFill>
                  <a:schemeClr val="bg1"/>
                </a:solidFill>
                <a:latin typeface="+mn-lt"/>
              </a:defRPr>
            </a:lvl1pPr>
          </a:lstStyle>
          <a:p>
            <a:r>
              <a:rPr lang="en-US"/>
              <a:t>Click to edit name of presentation</a:t>
            </a:r>
            <a:endParaRPr lang="en-GB"/>
          </a:p>
        </p:txBody>
      </p:sp>
    </p:spTree>
    <p:extLst>
      <p:ext uri="{BB962C8B-B14F-4D97-AF65-F5344CB8AC3E}">
        <p14:creationId xmlns:p14="http://schemas.microsoft.com/office/powerpoint/2010/main" val="1762201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21EA-DDA8-ED5C-5397-66C2EEEC494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649002A-3717-645E-CB96-B6CA5F94AD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2B127D8-2A8A-0004-1DB8-A46C1D3A2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3BD6540-F137-5ADD-36EB-DBA7EC355CA9}"/>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6" name="Footer Placeholder 5">
            <a:extLst>
              <a:ext uri="{FF2B5EF4-FFF2-40B4-BE49-F238E27FC236}">
                <a16:creationId xmlns:a16="http://schemas.microsoft.com/office/drawing/2014/main" id="{86BB11E7-382E-B71A-02AE-8889543E120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80815C1-6A71-FE50-D5BA-BBBCDE69F16F}"/>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2078221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372F1-5AC9-3474-3793-3E5708D3508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A44FA28-4FFF-9BC6-BA14-4C79B03CED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E8BC2A-3517-61E8-2BBC-900C50E1AB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8C2BB60-D08E-0157-3226-4A000DF319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12B8CA-E80B-3B27-396E-F3CDBC7F52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EA16A27-537D-55B3-C5FB-E8C43FD62F4D}"/>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8" name="Footer Placeholder 7">
            <a:extLst>
              <a:ext uri="{FF2B5EF4-FFF2-40B4-BE49-F238E27FC236}">
                <a16:creationId xmlns:a16="http://schemas.microsoft.com/office/drawing/2014/main" id="{34CA743A-EA54-9E9A-B97F-AFE45D5B2BE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B31E3424-0B29-3EBE-BD76-DA9B8609D60F}"/>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2596944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44AF4-E92A-F04A-D66B-BC54EF74C5A0}"/>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F42D498-14EB-AE8B-0A29-24DE7181FD33}"/>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4" name="Footer Placeholder 3">
            <a:extLst>
              <a:ext uri="{FF2B5EF4-FFF2-40B4-BE49-F238E27FC236}">
                <a16:creationId xmlns:a16="http://schemas.microsoft.com/office/drawing/2014/main" id="{7404F95F-984D-99DF-1502-4B61F40B1AF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D26CF22-067A-8707-64B5-FDF355BDF857}"/>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19241654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82112-77C3-EC3A-53C4-06FD84F30FE5}"/>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3" name="Footer Placeholder 2">
            <a:extLst>
              <a:ext uri="{FF2B5EF4-FFF2-40B4-BE49-F238E27FC236}">
                <a16:creationId xmlns:a16="http://schemas.microsoft.com/office/drawing/2014/main" id="{E86675FC-0B3F-F3B1-AD19-DC7DEA171B8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E3790E9B-5981-025E-A02D-152D265F4D4A}"/>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738947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04815-AB17-7223-DFAD-D2D64A1686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54D95CD-683F-D1E0-3DE9-602FAC7B62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E9D4068D-6F52-B47A-B10F-A6E139C6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63BBDE-1047-04E8-9828-5362DBBBC9A3}"/>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6" name="Footer Placeholder 5">
            <a:extLst>
              <a:ext uri="{FF2B5EF4-FFF2-40B4-BE49-F238E27FC236}">
                <a16:creationId xmlns:a16="http://schemas.microsoft.com/office/drawing/2014/main" id="{C6360F9E-F684-2B37-B9B5-6BE0FB50DF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0715FDF-F3D2-769A-D3B7-C5870F326289}"/>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66877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50613-BDC9-5924-E9A7-CF2084BADA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8CB2EE-F1DC-2C74-2286-763EA89D49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7AE7C6B-5633-3AE1-B40C-5DCAD0D03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BFDEED-6D77-1BFC-5860-971E7613DE1F}"/>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6" name="Footer Placeholder 5">
            <a:extLst>
              <a:ext uri="{FF2B5EF4-FFF2-40B4-BE49-F238E27FC236}">
                <a16:creationId xmlns:a16="http://schemas.microsoft.com/office/drawing/2014/main" id="{F51D5743-24AA-ECC1-7E0D-6417EB0CF76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B87BDEA-7EDE-0C7A-5299-D1FE676F282E}"/>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2656373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436B3-EB7E-8C87-4145-173CF708834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0C9ECB-25EE-EAA1-938F-04DDD620A1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57DD329-BB8C-40AF-8614-4EBED9C31FF9}"/>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0F8DC1E5-1A26-B265-03B2-6A0576AFDBE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BAC7B0-A050-D2FE-6E94-0EB22FD924F5}"/>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348347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C89F0-D6B2-161F-65EB-AB2A315015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4BF8AD5-E831-83F7-A81D-BF4B2E7F2D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25B907-5FEC-93D7-CD6E-9FFB13F5E609}"/>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23B91830-C1BE-8414-FFB6-113A66ED6A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202AC03-27E9-EC5C-E7E4-523054D4037C}"/>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13411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 - 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2E69-3BCE-4623-8CD4-2B62A3C2FD30}"/>
              </a:ext>
            </a:extLst>
          </p:cNvPr>
          <p:cNvSpPr>
            <a:spLocks noGrp="1"/>
          </p:cNvSpPr>
          <p:nvPr>
            <p:ph type="title" hasCustomPrompt="1"/>
          </p:nvPr>
        </p:nvSpPr>
        <p:spPr>
          <a:xfrm>
            <a:off x="358019" y="365125"/>
            <a:ext cx="9743924" cy="1325563"/>
          </a:xfrm>
        </p:spPr>
        <p:txBody>
          <a:bodyPr/>
          <a:lstStyle>
            <a:lvl1pPr>
              <a:defRPr b="1">
                <a:solidFill>
                  <a:srgbClr val="09347A"/>
                </a:solidFill>
                <a:latin typeface="+mn-lt"/>
              </a:defRPr>
            </a:lvl1pPr>
          </a:lstStyle>
          <a:p>
            <a:r>
              <a:rPr lang="en-US"/>
              <a:t>Click to edit title</a:t>
            </a:r>
            <a:endParaRPr lang="en-GB"/>
          </a:p>
        </p:txBody>
      </p:sp>
      <p:sp>
        <p:nvSpPr>
          <p:cNvPr id="3" name="Content Placeholder 2">
            <a:extLst>
              <a:ext uri="{FF2B5EF4-FFF2-40B4-BE49-F238E27FC236}">
                <a16:creationId xmlns:a16="http://schemas.microsoft.com/office/drawing/2014/main" id="{F9EAAFD5-D5FB-4A88-B5EE-FE9AD4F272BA}"/>
              </a:ext>
            </a:extLst>
          </p:cNvPr>
          <p:cNvSpPr>
            <a:spLocks noGrp="1"/>
          </p:cNvSpPr>
          <p:nvPr>
            <p:ph sz="half" idx="1" hasCustomPrompt="1"/>
          </p:nvPr>
        </p:nvSpPr>
        <p:spPr>
          <a:xfrm>
            <a:off x="358019" y="1825625"/>
            <a:ext cx="9743924" cy="4351338"/>
          </a:xfrm>
        </p:spPr>
        <p:txBody>
          <a:bodyPr/>
          <a:lstStyle>
            <a:lvl1pPr>
              <a:defRPr>
                <a:solidFill>
                  <a:srgbClr val="09347A"/>
                </a:solidFill>
              </a:defRPr>
            </a:lvl1pPr>
            <a:lvl2pPr>
              <a:defRPr>
                <a:solidFill>
                  <a:srgbClr val="09347A"/>
                </a:solidFill>
              </a:defRPr>
            </a:lvl2pPr>
            <a:lvl3pPr>
              <a:defRPr>
                <a:solidFill>
                  <a:srgbClr val="09347A"/>
                </a:solidFill>
              </a:defRPr>
            </a:lvl3pPr>
            <a:lvl4pPr>
              <a:defRPr>
                <a:solidFill>
                  <a:srgbClr val="09347A"/>
                </a:solidFill>
              </a:defRPr>
            </a:lvl4pPr>
            <a:lvl5pPr>
              <a:defRPr>
                <a:solidFill>
                  <a:srgbClr val="09347A"/>
                </a:solidFill>
              </a:defRPr>
            </a:lvl5pPr>
          </a:lstStyle>
          <a:p>
            <a:pPr lvl="0"/>
            <a:r>
              <a:rPr lang="en-US"/>
              <a:t>Use this slide with text which won’t cover the blue box</a:t>
            </a:r>
            <a:endParaRPr lang="en-GB"/>
          </a:p>
        </p:txBody>
      </p:sp>
    </p:spTree>
    <p:extLst>
      <p:ext uri="{BB962C8B-B14F-4D97-AF65-F5344CB8AC3E}">
        <p14:creationId xmlns:p14="http://schemas.microsoft.com/office/powerpoint/2010/main" val="2554054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B - 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200F71-977B-4D3D-83E5-3C4A4FDBB3A3}"/>
              </a:ext>
            </a:extLst>
          </p:cNvPr>
          <p:cNvSpPr>
            <a:spLocks noGrp="1"/>
          </p:cNvSpPr>
          <p:nvPr>
            <p:ph type="title" hasCustomPrompt="1"/>
          </p:nvPr>
        </p:nvSpPr>
        <p:spPr>
          <a:xfrm>
            <a:off x="358019" y="365125"/>
            <a:ext cx="11417904" cy="1325563"/>
          </a:xfrm>
        </p:spPr>
        <p:txBody>
          <a:bodyPr/>
          <a:lstStyle>
            <a:lvl1pPr>
              <a:defRPr b="1">
                <a:solidFill>
                  <a:srgbClr val="09347A"/>
                </a:solidFill>
                <a:latin typeface="+mn-lt"/>
              </a:defRPr>
            </a:lvl1pPr>
          </a:lstStyle>
          <a:p>
            <a:r>
              <a:rPr lang="en-US"/>
              <a:t>Click to edit title</a:t>
            </a:r>
            <a:endParaRPr lang="en-GB"/>
          </a:p>
        </p:txBody>
      </p:sp>
      <p:sp>
        <p:nvSpPr>
          <p:cNvPr id="11" name="Content Placeholder 2">
            <a:extLst>
              <a:ext uri="{FF2B5EF4-FFF2-40B4-BE49-F238E27FC236}">
                <a16:creationId xmlns:a16="http://schemas.microsoft.com/office/drawing/2014/main" id="{7C7B7164-17AA-4BC9-95D7-2225085C9477}"/>
              </a:ext>
            </a:extLst>
          </p:cNvPr>
          <p:cNvSpPr>
            <a:spLocks noGrp="1"/>
          </p:cNvSpPr>
          <p:nvPr>
            <p:ph sz="half" idx="1" hasCustomPrompt="1"/>
          </p:nvPr>
        </p:nvSpPr>
        <p:spPr>
          <a:xfrm>
            <a:off x="358018" y="1825625"/>
            <a:ext cx="11417905" cy="3568851"/>
          </a:xfrm>
        </p:spPr>
        <p:txBody>
          <a:bodyPr/>
          <a:lstStyle>
            <a:lvl1pPr>
              <a:defRPr b="0">
                <a:solidFill>
                  <a:srgbClr val="09347A"/>
                </a:solidFill>
              </a:defRPr>
            </a:lvl1pPr>
            <a:lvl2pPr>
              <a:defRPr>
                <a:solidFill>
                  <a:srgbClr val="09347A"/>
                </a:solidFill>
              </a:defRPr>
            </a:lvl2pPr>
            <a:lvl3pPr>
              <a:defRPr>
                <a:solidFill>
                  <a:srgbClr val="09347A"/>
                </a:solidFill>
              </a:defRPr>
            </a:lvl3pPr>
            <a:lvl4pPr>
              <a:defRPr>
                <a:solidFill>
                  <a:srgbClr val="09347A"/>
                </a:solidFill>
              </a:defRPr>
            </a:lvl4pPr>
            <a:lvl5pPr>
              <a:defRPr>
                <a:solidFill>
                  <a:srgbClr val="09347A"/>
                </a:solidFill>
              </a:defRPr>
            </a:lvl5pPr>
          </a:lstStyle>
          <a:p>
            <a:pPr lvl="0"/>
            <a:r>
              <a:rPr lang="en-US"/>
              <a:t>Use this slide with text and images that won’t cover the logo</a:t>
            </a:r>
            <a:endParaRPr lang="en-GB"/>
          </a:p>
        </p:txBody>
      </p:sp>
    </p:spTree>
    <p:extLst>
      <p:ext uri="{BB962C8B-B14F-4D97-AF65-F5344CB8AC3E}">
        <p14:creationId xmlns:p14="http://schemas.microsoft.com/office/powerpoint/2010/main" val="1436849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C - Text and Image DO NOT COVER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1374BA-FD8A-4FD3-9A98-41EE3DF4050E}"/>
              </a:ext>
            </a:extLst>
          </p:cNvPr>
          <p:cNvSpPr>
            <a:spLocks noGrp="1"/>
          </p:cNvSpPr>
          <p:nvPr>
            <p:ph type="title"/>
          </p:nvPr>
        </p:nvSpPr>
        <p:spPr>
          <a:xfrm>
            <a:off x="358019" y="365125"/>
            <a:ext cx="9743924" cy="1325563"/>
          </a:xfrm>
        </p:spPr>
        <p:txBody>
          <a:bodyPr/>
          <a:lstStyle>
            <a:lvl1pPr>
              <a:defRPr b="1">
                <a:solidFill>
                  <a:srgbClr val="09347A"/>
                </a:solidFill>
                <a:latin typeface="+mn-lt"/>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D3324BCD-E132-4599-87C9-74BCAA8865B1}"/>
              </a:ext>
            </a:extLst>
          </p:cNvPr>
          <p:cNvSpPr>
            <a:spLocks noGrp="1"/>
          </p:cNvSpPr>
          <p:nvPr>
            <p:ph sz="half" idx="1" hasCustomPrompt="1"/>
          </p:nvPr>
        </p:nvSpPr>
        <p:spPr>
          <a:xfrm>
            <a:off x="358018" y="1825625"/>
            <a:ext cx="11417905" cy="3568851"/>
          </a:xfrm>
        </p:spPr>
        <p:txBody>
          <a:bodyPr/>
          <a:lstStyle>
            <a:lvl1pPr>
              <a:defRPr b="0">
                <a:solidFill>
                  <a:srgbClr val="09347A"/>
                </a:solidFill>
              </a:defRPr>
            </a:lvl1pPr>
            <a:lvl2pPr>
              <a:defRPr>
                <a:solidFill>
                  <a:srgbClr val="09347A"/>
                </a:solidFill>
              </a:defRPr>
            </a:lvl2pPr>
            <a:lvl3pPr>
              <a:defRPr>
                <a:solidFill>
                  <a:srgbClr val="09347A"/>
                </a:solidFill>
              </a:defRPr>
            </a:lvl3pPr>
            <a:lvl4pPr>
              <a:defRPr>
                <a:solidFill>
                  <a:srgbClr val="09347A"/>
                </a:solidFill>
              </a:defRPr>
            </a:lvl4pPr>
            <a:lvl5pPr>
              <a:defRPr>
                <a:solidFill>
                  <a:srgbClr val="09347A"/>
                </a:solidFill>
              </a:defRPr>
            </a:lvl5pPr>
          </a:lstStyle>
          <a:p>
            <a:pPr lvl="0"/>
            <a:r>
              <a:rPr lang="en-US"/>
              <a:t>Use this slide with large images and videos, ensuring the logo and footer remains visible and are not covered up</a:t>
            </a:r>
            <a:endParaRPr lang="en-GB"/>
          </a:p>
        </p:txBody>
      </p:sp>
    </p:spTree>
    <p:extLst>
      <p:ext uri="{BB962C8B-B14F-4D97-AF65-F5344CB8AC3E}">
        <p14:creationId xmlns:p14="http://schemas.microsoft.com/office/powerpoint/2010/main" val="1391540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D - Video or Large 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F9179F5-9A83-4F92-A588-258DFACE4EF6}"/>
              </a:ext>
            </a:extLst>
          </p:cNvPr>
          <p:cNvSpPr>
            <a:spLocks noGrp="1"/>
          </p:cNvSpPr>
          <p:nvPr>
            <p:ph type="title"/>
          </p:nvPr>
        </p:nvSpPr>
        <p:spPr>
          <a:xfrm>
            <a:off x="358019" y="365125"/>
            <a:ext cx="9743924" cy="1325563"/>
          </a:xfrm>
        </p:spPr>
        <p:txBody>
          <a:bodyPr/>
          <a:lstStyle>
            <a:lvl1pPr>
              <a:defRPr b="1">
                <a:solidFill>
                  <a:srgbClr val="09347A"/>
                </a:solidFill>
                <a:latin typeface="+mn-lt"/>
              </a:defRPr>
            </a:lvl1pPr>
          </a:lstStyle>
          <a:p>
            <a:r>
              <a:rPr lang="en-US"/>
              <a:t>Click to edit Master title style</a:t>
            </a:r>
            <a:endParaRPr lang="en-GB"/>
          </a:p>
        </p:txBody>
      </p:sp>
      <p:sp>
        <p:nvSpPr>
          <p:cNvPr id="8" name="Content Placeholder 2">
            <a:extLst>
              <a:ext uri="{FF2B5EF4-FFF2-40B4-BE49-F238E27FC236}">
                <a16:creationId xmlns:a16="http://schemas.microsoft.com/office/drawing/2014/main" id="{D3342216-4FD7-4099-ABD1-AB4DF163BB99}"/>
              </a:ext>
            </a:extLst>
          </p:cNvPr>
          <p:cNvSpPr>
            <a:spLocks noGrp="1"/>
          </p:cNvSpPr>
          <p:nvPr>
            <p:ph sz="half" idx="1" hasCustomPrompt="1"/>
          </p:nvPr>
        </p:nvSpPr>
        <p:spPr>
          <a:xfrm>
            <a:off x="358018" y="1825625"/>
            <a:ext cx="11417905" cy="3568851"/>
          </a:xfrm>
        </p:spPr>
        <p:txBody>
          <a:bodyPr/>
          <a:lstStyle>
            <a:lvl1pPr>
              <a:defRPr b="0">
                <a:solidFill>
                  <a:srgbClr val="09347A"/>
                </a:solidFill>
              </a:defRPr>
            </a:lvl1pPr>
            <a:lvl2pPr>
              <a:defRPr>
                <a:solidFill>
                  <a:srgbClr val="09347A"/>
                </a:solidFill>
              </a:defRPr>
            </a:lvl2pPr>
            <a:lvl3pPr>
              <a:defRPr>
                <a:solidFill>
                  <a:srgbClr val="09347A"/>
                </a:solidFill>
              </a:defRPr>
            </a:lvl3pPr>
            <a:lvl4pPr>
              <a:defRPr>
                <a:solidFill>
                  <a:srgbClr val="09347A"/>
                </a:solidFill>
              </a:defRPr>
            </a:lvl4pPr>
            <a:lvl5pPr>
              <a:defRPr>
                <a:solidFill>
                  <a:srgbClr val="09347A"/>
                </a:solidFill>
              </a:defRPr>
            </a:lvl5pPr>
          </a:lstStyle>
          <a:p>
            <a:pPr lvl="0"/>
            <a:r>
              <a:rPr lang="en-US"/>
              <a:t>Use this slide with large images and videos when the footer would usually be covered, ensuring the logo remains visible</a:t>
            </a:r>
            <a:endParaRPr lang="en-GB"/>
          </a:p>
        </p:txBody>
      </p:sp>
    </p:spTree>
    <p:extLst>
      <p:ext uri="{BB962C8B-B14F-4D97-AF65-F5344CB8AC3E}">
        <p14:creationId xmlns:p14="http://schemas.microsoft.com/office/powerpoint/2010/main" val="281829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1DBB145-0472-478A-B835-93005F3B7475}"/>
              </a:ext>
            </a:extLst>
          </p:cNvPr>
          <p:cNvSpPr>
            <a:spLocks noGrp="1"/>
          </p:cNvSpPr>
          <p:nvPr>
            <p:ph type="title" hasCustomPrompt="1"/>
          </p:nvPr>
        </p:nvSpPr>
        <p:spPr>
          <a:xfrm>
            <a:off x="358018" y="2283583"/>
            <a:ext cx="11519505" cy="3896499"/>
          </a:xfrm>
        </p:spPr>
        <p:txBody>
          <a:bodyPr/>
          <a:lstStyle>
            <a:lvl1pPr algn="ctr">
              <a:defRPr b="1">
                <a:solidFill>
                  <a:schemeClr val="bg1"/>
                </a:solidFill>
                <a:latin typeface="+mn-lt"/>
              </a:defRPr>
            </a:lvl1pPr>
          </a:lstStyle>
          <a:p>
            <a:r>
              <a:rPr lang="en-US"/>
              <a:t>Click to edit closing message</a:t>
            </a:r>
            <a:br>
              <a:rPr lang="en-US"/>
            </a:br>
            <a:br>
              <a:rPr lang="en-US"/>
            </a:br>
            <a:br>
              <a:rPr lang="en-US"/>
            </a:br>
            <a:br>
              <a:rPr lang="en-US"/>
            </a:br>
            <a:r>
              <a:rPr lang="en-US"/>
              <a:t>Thank you</a:t>
            </a:r>
            <a:endParaRPr lang="en-GB"/>
          </a:p>
        </p:txBody>
      </p:sp>
    </p:spTree>
    <p:extLst>
      <p:ext uri="{BB962C8B-B14F-4D97-AF65-F5344CB8AC3E}">
        <p14:creationId xmlns:p14="http://schemas.microsoft.com/office/powerpoint/2010/main" val="424715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4D43F-6F8C-AC49-96B2-3A9ED76AB4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82EFFFB-3443-07E1-6413-C3346B6C36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288D4D6-73DD-A8DF-56B6-94DCABD3B2C5}"/>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6BAB6BC7-32C9-B0D5-CB89-F2AF39C89E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68D8C2C-DC12-78B3-3B72-084698F8319E}"/>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29432720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F3867-CC21-D8BA-0108-BB6BF3FD314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FF15D9E-5998-5024-B890-8635EA4648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F8095B2-3158-07B7-0AD6-176BA0C15642}"/>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95C1BBC6-667B-BEAF-01C6-1C13FF2443C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28DD943-AADB-B86E-28B9-A912CB419320}"/>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2756403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1EE03-70DF-A870-91B3-04994CF7C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9CA9E7A-8950-6378-8C3D-36971B97D7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2D617F-A3E2-D8A6-EA82-35044105C620}"/>
              </a:ext>
            </a:extLst>
          </p:cNvPr>
          <p:cNvSpPr>
            <a:spLocks noGrp="1"/>
          </p:cNvSpPr>
          <p:nvPr>
            <p:ph type="dt" sz="half" idx="10"/>
          </p:nvPr>
        </p:nvSpPr>
        <p:spPr/>
        <p:txBody>
          <a:body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24A22113-531D-F7BC-13C2-292BD837F8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1ED6C0B-2B48-681B-8EED-9C979B57DFDD}"/>
              </a:ext>
            </a:extLst>
          </p:cNvPr>
          <p:cNvSpPr>
            <a:spLocks noGrp="1"/>
          </p:cNvSpPr>
          <p:nvPr>
            <p:ph type="sldNum" sz="quarter" idx="12"/>
          </p:nvPr>
        </p:nvSpPr>
        <p:spPr/>
        <p:txBody>
          <a:bodyPr/>
          <a:lstStyle/>
          <a:p>
            <a:fld id="{C5F90E63-AF35-4F4A-B232-8268C3024D9C}" type="slidenum">
              <a:rPr lang="en-AU" smtClean="0"/>
              <a:t>‹#›</a:t>
            </a:fld>
            <a:endParaRPr lang="en-AU"/>
          </a:p>
        </p:txBody>
      </p:sp>
    </p:spTree>
    <p:extLst>
      <p:ext uri="{BB962C8B-B14F-4D97-AF65-F5344CB8AC3E}">
        <p14:creationId xmlns:p14="http://schemas.microsoft.com/office/powerpoint/2010/main" val="757801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74918-B7B7-42C5-8869-E82997F98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B3FF8-CB7A-4F1C-8CDA-E00E5BEBD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921DB-8A05-4338-BCCB-296C29911C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29EF72-5B8D-4979-8391-E5712E3FF9D9}" type="datetimeFigureOut">
              <a:rPr lang="en-GB" smtClean="0"/>
              <a:t>17/10/2025</a:t>
            </a:fld>
            <a:endParaRPr lang="en-GB"/>
          </a:p>
        </p:txBody>
      </p:sp>
      <p:sp>
        <p:nvSpPr>
          <p:cNvPr id="5" name="Footer Placeholder 4">
            <a:extLst>
              <a:ext uri="{FF2B5EF4-FFF2-40B4-BE49-F238E27FC236}">
                <a16:creationId xmlns:a16="http://schemas.microsoft.com/office/drawing/2014/main" id="{6DDBE21D-7EC0-4680-8E8A-D4BA6BAED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8CFCB5-4CFE-49F3-A10F-6C63AE366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BF5754-0BE4-43A1-87FC-B9CE11648B4E}" type="slidenum">
              <a:rPr lang="en-GB" smtClean="0"/>
              <a:t>‹#›</a:t>
            </a:fld>
            <a:endParaRPr lang="en-GB"/>
          </a:p>
        </p:txBody>
      </p:sp>
    </p:spTree>
    <p:extLst>
      <p:ext uri="{BB962C8B-B14F-4D97-AF65-F5344CB8AC3E}">
        <p14:creationId xmlns:p14="http://schemas.microsoft.com/office/powerpoint/2010/main" val="2521005328"/>
      </p:ext>
    </p:extLst>
  </p:cSld>
  <p:clrMap bg1="lt1" tx1="dk1" bg2="lt2" tx2="dk2" accent1="accent1" accent2="accent2" accent3="accent3" accent4="accent4" accent5="accent5" accent6="accent6" hlink="hlink" folHlink="folHlink"/>
  <p:sldLayoutIdLst>
    <p:sldLayoutId id="2147483659" r:id="rId1"/>
    <p:sldLayoutId id="2147483652" r:id="rId2"/>
    <p:sldLayoutId id="2147483653" r:id="rId3"/>
    <p:sldLayoutId id="2147483660" r:id="rId4"/>
    <p:sldLayoutId id="2147483651" r:id="rId5"/>
    <p:sldLayoutId id="214748364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16D24F-7631-ACFE-41E3-BB685FA2A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A9482AE-BBBA-8E56-62B4-DB33CAAD3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D1884D2-21E2-41CE-232E-EAECE01DA2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E9117-F13A-419D-A44C-A840553B8507}" type="datetimeFigureOut">
              <a:rPr lang="en-AU" smtClean="0"/>
              <a:t>17/10/2025</a:t>
            </a:fld>
            <a:endParaRPr lang="en-AU"/>
          </a:p>
        </p:txBody>
      </p:sp>
      <p:sp>
        <p:nvSpPr>
          <p:cNvPr id="5" name="Footer Placeholder 4">
            <a:extLst>
              <a:ext uri="{FF2B5EF4-FFF2-40B4-BE49-F238E27FC236}">
                <a16:creationId xmlns:a16="http://schemas.microsoft.com/office/drawing/2014/main" id="{1A2A6A50-77A7-6651-0D9C-812489F9E7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1033669D-6EA4-B63A-001A-224168AB5E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90E63-AF35-4F4A-B232-8268C3024D9C}" type="slidenum">
              <a:rPr lang="en-AU" smtClean="0"/>
              <a:t>‹#›</a:t>
            </a:fld>
            <a:endParaRPr lang="en-AU"/>
          </a:p>
        </p:txBody>
      </p:sp>
    </p:spTree>
    <p:extLst>
      <p:ext uri="{BB962C8B-B14F-4D97-AF65-F5344CB8AC3E}">
        <p14:creationId xmlns:p14="http://schemas.microsoft.com/office/powerpoint/2010/main" val="19005360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342D-A0C9-4E56-9F65-84C34C8A810E}"/>
              </a:ext>
            </a:extLst>
          </p:cNvPr>
          <p:cNvSpPr>
            <a:spLocks noGrp="1"/>
          </p:cNvSpPr>
          <p:nvPr>
            <p:ph type="title"/>
          </p:nvPr>
        </p:nvSpPr>
        <p:spPr/>
        <p:txBody>
          <a:bodyPr>
            <a:normAutofit fontScale="90000"/>
          </a:bodyPr>
          <a:lstStyle/>
          <a:p>
            <a:r>
              <a:rPr lang="en-GB">
                <a:ea typeface="Calibri"/>
                <a:cs typeface="Calibri"/>
              </a:rPr>
              <a:t>Practical application of the Five Domains Model for Animal Welfare Assessment</a:t>
            </a:r>
            <a:endParaRPr lang="en-GB"/>
          </a:p>
        </p:txBody>
      </p:sp>
      <p:sp>
        <p:nvSpPr>
          <p:cNvPr id="3" name="Title 1">
            <a:extLst>
              <a:ext uri="{FF2B5EF4-FFF2-40B4-BE49-F238E27FC236}">
                <a16:creationId xmlns:a16="http://schemas.microsoft.com/office/drawing/2014/main" id="{B664C031-4425-4ACC-8363-ADA4F40FB857}"/>
              </a:ext>
            </a:extLst>
          </p:cNvPr>
          <p:cNvSpPr txBox="1">
            <a:spLocks/>
          </p:cNvSpPr>
          <p:nvPr/>
        </p:nvSpPr>
        <p:spPr>
          <a:xfrm>
            <a:off x="358019" y="4650828"/>
            <a:ext cx="11475962" cy="15331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chemeClr val="bg1"/>
                </a:solidFill>
                <a:latin typeface="+mn-lt"/>
                <a:ea typeface="+mj-ea"/>
                <a:cs typeface="+mj-cs"/>
              </a:defRPr>
            </a:lvl1pPr>
          </a:lstStyle>
          <a:p>
            <a:pPr>
              <a:lnSpc>
                <a:spcPct val="110000"/>
              </a:lnSpc>
              <a:spcBef>
                <a:spcPts val="0"/>
              </a:spcBef>
            </a:pPr>
            <a:endParaRPr lang="en-GB" sz="2000" b="0">
              <a:solidFill>
                <a:srgbClr val="FCFDFC"/>
              </a:solidFill>
            </a:endParaRPr>
          </a:p>
          <a:p>
            <a:pPr>
              <a:lnSpc>
                <a:spcPct val="110000"/>
              </a:lnSpc>
              <a:spcBef>
                <a:spcPts val="0"/>
              </a:spcBef>
            </a:pPr>
            <a:r>
              <a:rPr lang="en-GB" sz="2000" b="0">
                <a:solidFill>
                  <a:srgbClr val="FCFDFC"/>
                </a:solidFill>
              </a:rPr>
              <a:t>Roly Owers MRCVS</a:t>
            </a:r>
            <a:endParaRPr lang="en-US" sz="2000" b="0">
              <a:solidFill>
                <a:srgbClr val="000000"/>
              </a:solidFill>
              <a:ea typeface="Calibri"/>
              <a:cs typeface="Calibri"/>
            </a:endParaRPr>
          </a:p>
          <a:p>
            <a:pPr>
              <a:lnSpc>
                <a:spcPct val="110000"/>
              </a:lnSpc>
              <a:spcBef>
                <a:spcPts val="0"/>
              </a:spcBef>
            </a:pPr>
            <a:r>
              <a:rPr lang="en-GB" sz="2000" b="0">
                <a:solidFill>
                  <a:srgbClr val="FCFDFC"/>
                </a:solidFill>
              </a:rPr>
              <a:t>Chief Executive</a:t>
            </a:r>
            <a:endParaRPr lang="en-US" sz="2000" b="0">
              <a:solidFill>
                <a:srgbClr val="000000"/>
              </a:solidFill>
            </a:endParaRPr>
          </a:p>
          <a:p>
            <a:pPr>
              <a:lnSpc>
                <a:spcPct val="110000"/>
              </a:lnSpc>
              <a:spcBef>
                <a:spcPts val="0"/>
              </a:spcBef>
            </a:pPr>
            <a:r>
              <a:rPr lang="en-GB" sz="2000" b="0">
                <a:solidFill>
                  <a:srgbClr val="FCFDFC"/>
                </a:solidFill>
              </a:rPr>
              <a:t>World Horse Welfare</a:t>
            </a:r>
            <a:endParaRPr lang="en-US" sz="2000" b="0">
              <a:solidFill>
                <a:srgbClr val="000000"/>
              </a:solidFill>
              <a:ea typeface="Calibri"/>
              <a:cs typeface="Calibri"/>
            </a:endParaRPr>
          </a:p>
          <a:p>
            <a:endParaRPr lang="en-US" sz="3600" b="0">
              <a:ea typeface="Calibri"/>
              <a:cs typeface="Calibri"/>
            </a:endParaRPr>
          </a:p>
        </p:txBody>
      </p:sp>
    </p:spTree>
    <p:extLst>
      <p:ext uri="{BB962C8B-B14F-4D97-AF65-F5344CB8AC3E}">
        <p14:creationId xmlns:p14="http://schemas.microsoft.com/office/powerpoint/2010/main" val="316483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7BFE5D0C-AF11-1551-B794-39624BDEBD51}"/>
            </a:ext>
          </a:extLst>
        </p:cNvPr>
        <p:cNvGrpSpPr/>
        <p:nvPr/>
      </p:nvGrpSpPr>
      <p:grpSpPr>
        <a:xfrm>
          <a:off x="0" y="0"/>
          <a:ext cx="0" cy="0"/>
          <a:chOff x="0" y="0"/>
          <a:chExt cx="0" cy="0"/>
        </a:xfrm>
      </p:grpSpPr>
      <p:pic>
        <p:nvPicPr>
          <p:cNvPr id="10" name="Picture 9" descr="A circle of animals with text&#10;&#10;Description automatically generated">
            <a:extLst>
              <a:ext uri="{FF2B5EF4-FFF2-40B4-BE49-F238E27FC236}">
                <a16:creationId xmlns:a16="http://schemas.microsoft.com/office/drawing/2014/main" id="{F6ACF52B-190A-2755-D309-27FCA773E2C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281283"/>
            <a:ext cx="1175657" cy="1184660"/>
          </a:xfrm>
          <a:prstGeom prst="rect">
            <a:avLst/>
          </a:prstGeom>
        </p:spPr>
      </p:pic>
      <p:pic>
        <p:nvPicPr>
          <p:cNvPr id="9" name="Picture 8" descr="A logo with a horse head and text&#10;&#10;AI-generated content may be incorrect.">
            <a:extLst>
              <a:ext uri="{FF2B5EF4-FFF2-40B4-BE49-F238E27FC236}">
                <a16:creationId xmlns:a16="http://schemas.microsoft.com/office/drawing/2014/main" id="{E54FE7A8-4BCA-36E3-DA16-57700A39B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816" y="281283"/>
            <a:ext cx="1328057" cy="1328057"/>
          </a:xfrm>
          <a:prstGeom prst="rect">
            <a:avLst/>
          </a:prstGeom>
        </p:spPr>
      </p:pic>
      <p:sp>
        <p:nvSpPr>
          <p:cNvPr id="14" name="Title 1">
            <a:extLst>
              <a:ext uri="{FF2B5EF4-FFF2-40B4-BE49-F238E27FC236}">
                <a16:creationId xmlns:a16="http://schemas.microsoft.com/office/drawing/2014/main" id="{4CCFAEC7-0230-A48A-41C8-66753861E607}"/>
              </a:ext>
            </a:extLst>
          </p:cNvPr>
          <p:cNvSpPr txBox="1">
            <a:spLocks/>
          </p:cNvSpPr>
          <p:nvPr/>
        </p:nvSpPr>
        <p:spPr>
          <a:xfrm>
            <a:off x="1711341" y="556741"/>
            <a:ext cx="8860990" cy="9603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rPr>
              <a:t>Five Domains Project</a:t>
            </a:r>
            <a:endParaRPr kumimoji="0" lang="en-AU"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endParaRPr>
          </a:p>
        </p:txBody>
      </p:sp>
      <p:sp>
        <p:nvSpPr>
          <p:cNvPr id="16" name="Subtitle 2">
            <a:extLst>
              <a:ext uri="{FF2B5EF4-FFF2-40B4-BE49-F238E27FC236}">
                <a16:creationId xmlns:a16="http://schemas.microsoft.com/office/drawing/2014/main" id="{CD67C224-F4D1-E4AB-2F61-4DFAB0E72C9C}"/>
              </a:ext>
            </a:extLst>
          </p:cNvPr>
          <p:cNvSpPr txBox="1">
            <a:spLocks/>
          </p:cNvSpPr>
          <p:nvPr/>
        </p:nvSpPr>
        <p:spPr>
          <a:xfrm>
            <a:off x="7284190" y="5908033"/>
            <a:ext cx="4226892" cy="1049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Glenda Spooner Farm’s 10-year plan for horse welfare with clear outputs, developed from staff interviews</a:t>
            </a:r>
          </a:p>
        </p:txBody>
      </p:sp>
      <p:sp>
        <p:nvSpPr>
          <p:cNvPr id="17" name="Subtitle 2">
            <a:extLst>
              <a:ext uri="{FF2B5EF4-FFF2-40B4-BE49-F238E27FC236}">
                <a16:creationId xmlns:a16="http://schemas.microsoft.com/office/drawing/2014/main" id="{EF8CE20E-72BF-811B-EAB7-CA3E7CA00E72}"/>
              </a:ext>
            </a:extLst>
          </p:cNvPr>
          <p:cNvSpPr txBox="1">
            <a:spLocks/>
          </p:cNvSpPr>
          <p:nvPr/>
        </p:nvSpPr>
        <p:spPr>
          <a:xfrm>
            <a:off x="883392" y="6005828"/>
            <a:ext cx="4962343"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325 WAHY Actions generated by Glenda Spooner Farm staff, </a:t>
            </a:r>
            <a:r>
              <a:rPr kumimoji="0" lang="en-US" sz="1600" b="0"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prioritised</a:t>
            </a: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by welfare score</a:t>
            </a:r>
          </a:p>
        </p:txBody>
      </p:sp>
      <p:pic>
        <p:nvPicPr>
          <p:cNvPr id="5" name="Picture 4" descr="A poster with a horse and a person&#10;&#10;AI-generated content may be incorrect.">
            <a:extLst>
              <a:ext uri="{FF2B5EF4-FFF2-40B4-BE49-F238E27FC236}">
                <a16:creationId xmlns:a16="http://schemas.microsoft.com/office/drawing/2014/main" id="{9DE6D92E-1A8B-4A10-5754-4E25785AC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843" y="1713324"/>
            <a:ext cx="3281331" cy="4045122"/>
          </a:xfrm>
          <a:prstGeom prst="rect">
            <a:avLst/>
          </a:prstGeom>
        </p:spPr>
      </p:pic>
      <p:pic>
        <p:nvPicPr>
          <p:cNvPr id="4" name="Picture 3">
            <a:extLst>
              <a:ext uri="{FF2B5EF4-FFF2-40B4-BE49-F238E27FC236}">
                <a16:creationId xmlns:a16="http://schemas.microsoft.com/office/drawing/2014/main" id="{DF8DDE75-681D-4D93-FB4B-C7FD1A21F0B8}"/>
              </a:ext>
            </a:extLst>
          </p:cNvPr>
          <p:cNvPicPr>
            <a:picLocks noChangeAspect="1"/>
          </p:cNvPicPr>
          <p:nvPr/>
        </p:nvPicPr>
        <p:blipFill>
          <a:blip r:embed="rId6"/>
          <a:stretch>
            <a:fillRect/>
          </a:stretch>
        </p:blipFill>
        <p:spPr>
          <a:xfrm>
            <a:off x="470231" y="2046146"/>
            <a:ext cx="6420746" cy="2886478"/>
          </a:xfrm>
          <a:prstGeom prst="rect">
            <a:avLst/>
          </a:prstGeom>
        </p:spPr>
      </p:pic>
    </p:spTree>
    <p:extLst>
      <p:ext uri="{BB962C8B-B14F-4D97-AF65-F5344CB8AC3E}">
        <p14:creationId xmlns:p14="http://schemas.microsoft.com/office/powerpoint/2010/main" val="728800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CFD28-D753-7E53-2A64-FE503F574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637CA-0EAB-E11E-302B-81872B36E61F}"/>
              </a:ext>
            </a:extLst>
          </p:cNvPr>
          <p:cNvSpPr>
            <a:spLocks noGrp="1"/>
          </p:cNvSpPr>
          <p:nvPr>
            <p:ph type="title"/>
          </p:nvPr>
        </p:nvSpPr>
        <p:spPr/>
        <p:txBody>
          <a:bodyPr>
            <a:normAutofit/>
          </a:bodyPr>
          <a:lstStyle/>
          <a:p>
            <a:r>
              <a:rPr lang="en-GB"/>
              <a:t>What does that mean in practice?</a:t>
            </a:r>
          </a:p>
        </p:txBody>
      </p:sp>
      <p:pic>
        <p:nvPicPr>
          <p:cNvPr id="5" name="Picture 4" descr="A horse eating leaves from a branch&#10;&#10;AI-generated content may be incorrect.">
            <a:extLst>
              <a:ext uri="{FF2B5EF4-FFF2-40B4-BE49-F238E27FC236}">
                <a16:creationId xmlns:a16="http://schemas.microsoft.com/office/drawing/2014/main" id="{587F10E8-477C-4277-B760-D5CB0CF18D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1482" y="3503753"/>
            <a:ext cx="1969036" cy="2625381"/>
          </a:xfrm>
          <a:prstGeom prst="rect">
            <a:avLst/>
          </a:prstGeom>
        </p:spPr>
      </p:pic>
      <p:pic>
        <p:nvPicPr>
          <p:cNvPr id="7" name="Picture 6" descr="Two horses standing next to each other&#10;&#10;AI-generated content may be incorrect.">
            <a:extLst>
              <a:ext uri="{FF2B5EF4-FFF2-40B4-BE49-F238E27FC236}">
                <a16:creationId xmlns:a16="http://schemas.microsoft.com/office/drawing/2014/main" id="{2A368793-2FA8-CB03-D7ED-68112BF834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3409" y="3581932"/>
            <a:ext cx="1910402" cy="2547202"/>
          </a:xfrm>
          <a:prstGeom prst="rect">
            <a:avLst/>
          </a:prstGeom>
        </p:spPr>
      </p:pic>
      <p:pic>
        <p:nvPicPr>
          <p:cNvPr id="3" name="Picture 2">
            <a:extLst>
              <a:ext uri="{FF2B5EF4-FFF2-40B4-BE49-F238E27FC236}">
                <a16:creationId xmlns:a16="http://schemas.microsoft.com/office/drawing/2014/main" id="{55B468AF-8D8D-8207-00A7-550250A0CF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766" y="3826370"/>
            <a:ext cx="2866444" cy="2149832"/>
          </a:xfrm>
          <a:prstGeom prst="rect">
            <a:avLst/>
          </a:prstGeom>
        </p:spPr>
      </p:pic>
      <p:sp>
        <p:nvSpPr>
          <p:cNvPr id="6" name="Rectangle: Rounded Corners 5">
            <a:extLst>
              <a:ext uri="{FF2B5EF4-FFF2-40B4-BE49-F238E27FC236}">
                <a16:creationId xmlns:a16="http://schemas.microsoft.com/office/drawing/2014/main" id="{FB198006-EEC1-23ED-4367-06015D682478}"/>
              </a:ext>
            </a:extLst>
          </p:cNvPr>
          <p:cNvSpPr/>
          <p:nvPr/>
        </p:nvSpPr>
        <p:spPr>
          <a:xfrm>
            <a:off x="724619" y="1690688"/>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Teamwork</a:t>
            </a:r>
          </a:p>
        </p:txBody>
      </p:sp>
      <p:sp>
        <p:nvSpPr>
          <p:cNvPr id="8" name="Rectangle: Rounded Corners 7">
            <a:extLst>
              <a:ext uri="{FF2B5EF4-FFF2-40B4-BE49-F238E27FC236}">
                <a16:creationId xmlns:a16="http://schemas.microsoft.com/office/drawing/2014/main" id="{11911E32-B63D-6C6E-440D-4F2DA8B33722}"/>
              </a:ext>
            </a:extLst>
          </p:cNvPr>
          <p:cNvSpPr/>
          <p:nvPr/>
        </p:nvSpPr>
        <p:spPr>
          <a:xfrm>
            <a:off x="724619" y="2560110"/>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Budgets and resourcing</a:t>
            </a:r>
          </a:p>
        </p:txBody>
      </p:sp>
      <p:sp>
        <p:nvSpPr>
          <p:cNvPr id="9" name="Rectangle: Rounded Corners 8">
            <a:extLst>
              <a:ext uri="{FF2B5EF4-FFF2-40B4-BE49-F238E27FC236}">
                <a16:creationId xmlns:a16="http://schemas.microsoft.com/office/drawing/2014/main" id="{CC556F64-7C5E-5B11-FF7E-DD270FABC170}"/>
              </a:ext>
            </a:extLst>
          </p:cNvPr>
          <p:cNvSpPr/>
          <p:nvPr/>
        </p:nvSpPr>
        <p:spPr>
          <a:xfrm>
            <a:off x="3001621" y="1690688"/>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Creativity</a:t>
            </a:r>
          </a:p>
        </p:txBody>
      </p:sp>
      <p:sp>
        <p:nvSpPr>
          <p:cNvPr id="10" name="Rectangle: Rounded Corners 9">
            <a:extLst>
              <a:ext uri="{FF2B5EF4-FFF2-40B4-BE49-F238E27FC236}">
                <a16:creationId xmlns:a16="http://schemas.microsoft.com/office/drawing/2014/main" id="{50B36FE6-2276-16F9-DAE3-E0366B895131}"/>
              </a:ext>
            </a:extLst>
          </p:cNvPr>
          <p:cNvSpPr/>
          <p:nvPr/>
        </p:nvSpPr>
        <p:spPr>
          <a:xfrm>
            <a:off x="3001621" y="2560110"/>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Behavioural observations</a:t>
            </a:r>
          </a:p>
        </p:txBody>
      </p:sp>
      <p:sp>
        <p:nvSpPr>
          <p:cNvPr id="11" name="Rectangle: Rounded Corners 10">
            <a:extLst>
              <a:ext uri="{FF2B5EF4-FFF2-40B4-BE49-F238E27FC236}">
                <a16:creationId xmlns:a16="http://schemas.microsoft.com/office/drawing/2014/main" id="{367221DE-BBEB-9417-E636-90544AB55B9C}"/>
              </a:ext>
            </a:extLst>
          </p:cNvPr>
          <p:cNvSpPr/>
          <p:nvPr/>
        </p:nvSpPr>
        <p:spPr>
          <a:xfrm>
            <a:off x="5278623" y="1690688"/>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Our interactions</a:t>
            </a:r>
          </a:p>
        </p:txBody>
      </p:sp>
      <p:sp>
        <p:nvSpPr>
          <p:cNvPr id="13" name="Rectangle: Rounded Corners 12">
            <a:extLst>
              <a:ext uri="{FF2B5EF4-FFF2-40B4-BE49-F238E27FC236}">
                <a16:creationId xmlns:a16="http://schemas.microsoft.com/office/drawing/2014/main" id="{F0C921E6-4DF0-1E9A-F45B-5C3A640F3378}"/>
              </a:ext>
            </a:extLst>
          </p:cNvPr>
          <p:cNvSpPr/>
          <p:nvPr/>
        </p:nvSpPr>
        <p:spPr>
          <a:xfrm>
            <a:off x="7530715" y="1652493"/>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Recording</a:t>
            </a:r>
          </a:p>
        </p:txBody>
      </p:sp>
      <p:sp>
        <p:nvSpPr>
          <p:cNvPr id="14" name="Rectangle: Rounded Corners 13">
            <a:extLst>
              <a:ext uri="{FF2B5EF4-FFF2-40B4-BE49-F238E27FC236}">
                <a16:creationId xmlns:a16="http://schemas.microsoft.com/office/drawing/2014/main" id="{43BEEE39-EA3A-672E-A6DB-445B30BF068F}"/>
              </a:ext>
            </a:extLst>
          </p:cNvPr>
          <p:cNvSpPr/>
          <p:nvPr/>
        </p:nvSpPr>
        <p:spPr>
          <a:xfrm>
            <a:off x="9782808" y="1652493"/>
            <a:ext cx="1910402" cy="158225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a:t>Horse-led</a:t>
            </a:r>
          </a:p>
        </p:txBody>
      </p:sp>
      <p:sp>
        <p:nvSpPr>
          <p:cNvPr id="15" name="Rectangle: Rounded Corners 14">
            <a:extLst>
              <a:ext uri="{FF2B5EF4-FFF2-40B4-BE49-F238E27FC236}">
                <a16:creationId xmlns:a16="http://schemas.microsoft.com/office/drawing/2014/main" id="{6FDEF10D-DB96-EDD2-C6F6-A00AE2C4A6B9}"/>
              </a:ext>
            </a:extLst>
          </p:cNvPr>
          <p:cNvSpPr/>
          <p:nvPr/>
        </p:nvSpPr>
        <p:spPr>
          <a:xfrm>
            <a:off x="7555625" y="2560110"/>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Celebrate strengths</a:t>
            </a:r>
          </a:p>
        </p:txBody>
      </p:sp>
      <p:sp>
        <p:nvSpPr>
          <p:cNvPr id="16" name="Rectangle: Rounded Corners 15">
            <a:extLst>
              <a:ext uri="{FF2B5EF4-FFF2-40B4-BE49-F238E27FC236}">
                <a16:creationId xmlns:a16="http://schemas.microsoft.com/office/drawing/2014/main" id="{EA171195-88FA-09DF-5750-95AA5A39356D}"/>
              </a:ext>
            </a:extLst>
          </p:cNvPr>
          <p:cNvSpPr/>
          <p:nvPr/>
        </p:nvSpPr>
        <p:spPr>
          <a:xfrm>
            <a:off x="5278623" y="2560110"/>
            <a:ext cx="1910402" cy="6298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Reflection</a:t>
            </a:r>
          </a:p>
        </p:txBody>
      </p:sp>
    </p:spTree>
    <p:extLst>
      <p:ext uri="{BB962C8B-B14F-4D97-AF65-F5344CB8AC3E}">
        <p14:creationId xmlns:p14="http://schemas.microsoft.com/office/powerpoint/2010/main" val="1906756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879E-00D5-9692-0B93-E33D6923EB92}"/>
              </a:ext>
            </a:extLst>
          </p:cNvPr>
          <p:cNvSpPr>
            <a:spLocks noGrp="1"/>
          </p:cNvSpPr>
          <p:nvPr>
            <p:ph type="title"/>
          </p:nvPr>
        </p:nvSpPr>
        <p:spPr/>
        <p:txBody>
          <a:bodyPr/>
          <a:lstStyle/>
          <a:p>
            <a:r>
              <a:rPr lang="en-GB"/>
              <a:t>Why the outcomes aren’t ‘one size fits all’</a:t>
            </a:r>
          </a:p>
        </p:txBody>
      </p:sp>
      <p:sp>
        <p:nvSpPr>
          <p:cNvPr id="3" name="Content Placeholder 2">
            <a:extLst>
              <a:ext uri="{FF2B5EF4-FFF2-40B4-BE49-F238E27FC236}">
                <a16:creationId xmlns:a16="http://schemas.microsoft.com/office/drawing/2014/main" id="{BA19D252-D1A2-68A0-237E-E1FC1AD5E287}"/>
              </a:ext>
            </a:extLst>
          </p:cNvPr>
          <p:cNvSpPr>
            <a:spLocks noGrp="1"/>
          </p:cNvSpPr>
          <p:nvPr>
            <p:ph sz="half" idx="1"/>
          </p:nvPr>
        </p:nvSpPr>
        <p:spPr>
          <a:xfrm>
            <a:off x="358018" y="1825625"/>
            <a:ext cx="6111793" cy="3568851"/>
          </a:xfrm>
        </p:spPr>
        <p:txBody>
          <a:bodyPr/>
          <a:lstStyle/>
          <a:p>
            <a:r>
              <a:rPr lang="en-GB"/>
              <a:t>Different facilities and environments</a:t>
            </a:r>
          </a:p>
          <a:p>
            <a:r>
              <a:rPr lang="en-GB"/>
              <a:t>Different staff – different motivations, knowledge, skills and values</a:t>
            </a:r>
          </a:p>
          <a:p>
            <a:r>
              <a:rPr lang="en-GB"/>
              <a:t>Different finances and resourcing</a:t>
            </a:r>
          </a:p>
          <a:p>
            <a:r>
              <a:rPr lang="en-GB" b="1"/>
              <a:t>Different horses with different individual needs and experiences</a:t>
            </a:r>
          </a:p>
          <a:p>
            <a:endParaRPr lang="en-GB"/>
          </a:p>
        </p:txBody>
      </p:sp>
      <p:pic>
        <p:nvPicPr>
          <p:cNvPr id="5" name="Picture 4" descr="A landscape with a pond and trees&#10;&#10;AI-generated content may be incorrect.">
            <a:extLst>
              <a:ext uri="{FF2B5EF4-FFF2-40B4-BE49-F238E27FC236}">
                <a16:creationId xmlns:a16="http://schemas.microsoft.com/office/drawing/2014/main" id="{DFE95EFE-9236-B40D-CC60-9259E3EA8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7577" y="1330959"/>
            <a:ext cx="4076404" cy="2715613"/>
          </a:xfrm>
          <a:prstGeom prst="rect">
            <a:avLst/>
          </a:prstGeom>
        </p:spPr>
      </p:pic>
      <p:pic>
        <p:nvPicPr>
          <p:cNvPr id="7" name="Picture 6" descr="A group of horses grazing on grass&#10;&#10;AI-generated content may be incorrect.">
            <a:extLst>
              <a:ext uri="{FF2B5EF4-FFF2-40B4-BE49-F238E27FC236}">
                <a16:creationId xmlns:a16="http://schemas.microsoft.com/office/drawing/2014/main" id="{1099A048-7796-5901-E9FE-F2A1A2384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2660" y="3520440"/>
            <a:ext cx="3840480" cy="2560320"/>
          </a:xfrm>
          <a:prstGeom prst="rect">
            <a:avLst/>
          </a:prstGeom>
        </p:spPr>
      </p:pic>
    </p:spTree>
    <p:extLst>
      <p:ext uri="{BB962C8B-B14F-4D97-AF65-F5344CB8AC3E}">
        <p14:creationId xmlns:p14="http://schemas.microsoft.com/office/powerpoint/2010/main" val="2355024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E667E-EFA8-72C1-7F1B-2CEA73DFA7A0}"/>
              </a:ext>
            </a:extLst>
          </p:cNvPr>
          <p:cNvSpPr>
            <a:spLocks noGrp="1"/>
          </p:cNvSpPr>
          <p:nvPr>
            <p:ph type="title"/>
          </p:nvPr>
        </p:nvSpPr>
        <p:spPr/>
        <p:txBody>
          <a:bodyPr/>
          <a:lstStyle/>
          <a:p>
            <a:r>
              <a:rPr lang="en-GB"/>
              <a:t>So, what can you do?</a:t>
            </a:r>
          </a:p>
        </p:txBody>
      </p:sp>
      <p:sp>
        <p:nvSpPr>
          <p:cNvPr id="6" name="Rectangle: Rounded Corners 5">
            <a:extLst>
              <a:ext uri="{FF2B5EF4-FFF2-40B4-BE49-F238E27FC236}">
                <a16:creationId xmlns:a16="http://schemas.microsoft.com/office/drawing/2014/main" id="{13AEB083-D4F0-80A1-BE06-9273901020E1}"/>
              </a:ext>
            </a:extLst>
          </p:cNvPr>
          <p:cNvSpPr/>
          <p:nvPr/>
        </p:nvSpPr>
        <p:spPr>
          <a:xfrm>
            <a:off x="500332" y="1880558"/>
            <a:ext cx="4899804" cy="15484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Contact Jill at Animal Centric to discuss options for the facilitated WAHY</a:t>
            </a:r>
          </a:p>
        </p:txBody>
      </p:sp>
      <p:sp>
        <p:nvSpPr>
          <p:cNvPr id="7" name="Rectangle: Rounded Corners 6">
            <a:extLst>
              <a:ext uri="{FF2B5EF4-FFF2-40B4-BE49-F238E27FC236}">
                <a16:creationId xmlns:a16="http://schemas.microsoft.com/office/drawing/2014/main" id="{544B0CDF-FB2C-6BC0-F0ED-9C543CB04E3B}"/>
              </a:ext>
            </a:extLst>
          </p:cNvPr>
          <p:cNvSpPr/>
          <p:nvPr/>
        </p:nvSpPr>
        <p:spPr>
          <a:xfrm>
            <a:off x="500332" y="3827252"/>
            <a:ext cx="4899804" cy="15484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a:t>Early 2026 – Mini-WAHY </a:t>
            </a:r>
          </a:p>
        </p:txBody>
      </p:sp>
      <p:pic>
        <p:nvPicPr>
          <p:cNvPr id="9" name="Picture 8">
            <a:extLst>
              <a:ext uri="{FF2B5EF4-FFF2-40B4-BE49-F238E27FC236}">
                <a16:creationId xmlns:a16="http://schemas.microsoft.com/office/drawing/2014/main" id="{CB54CC3B-DEF4-1237-8273-138112BA1010}"/>
              </a:ext>
            </a:extLst>
          </p:cNvPr>
          <p:cNvPicPr>
            <a:picLocks noChangeAspect="1"/>
          </p:cNvPicPr>
          <p:nvPr/>
        </p:nvPicPr>
        <p:blipFill>
          <a:blip r:embed="rId3"/>
          <a:stretch>
            <a:fillRect/>
          </a:stretch>
        </p:blipFill>
        <p:spPr>
          <a:xfrm>
            <a:off x="6008280" y="2089458"/>
            <a:ext cx="6011214" cy="2886118"/>
          </a:xfrm>
          <a:prstGeom prst="rect">
            <a:avLst/>
          </a:prstGeom>
        </p:spPr>
      </p:pic>
    </p:spTree>
    <p:extLst>
      <p:ext uri="{BB962C8B-B14F-4D97-AF65-F5344CB8AC3E}">
        <p14:creationId xmlns:p14="http://schemas.microsoft.com/office/powerpoint/2010/main" val="1874999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04AFEE0B-7193-2C7A-CC93-EFEBB26FE197}"/>
            </a:ext>
          </a:extLst>
        </p:cNvPr>
        <p:cNvGrpSpPr/>
        <p:nvPr/>
      </p:nvGrpSpPr>
      <p:grpSpPr>
        <a:xfrm>
          <a:off x="0" y="0"/>
          <a:ext cx="0" cy="0"/>
          <a:chOff x="0" y="0"/>
          <a:chExt cx="0" cy="0"/>
        </a:xfrm>
      </p:grpSpPr>
      <p:pic>
        <p:nvPicPr>
          <p:cNvPr id="10" name="Picture 9" descr="A circle of animals with text&#10;&#10;Description automatically generated">
            <a:extLst>
              <a:ext uri="{FF2B5EF4-FFF2-40B4-BE49-F238E27FC236}">
                <a16:creationId xmlns:a16="http://schemas.microsoft.com/office/drawing/2014/main" id="{5A7A89F5-B62A-A608-37E7-AD70BD8716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65447" y="4950619"/>
            <a:ext cx="1751096" cy="1764506"/>
          </a:xfrm>
          <a:prstGeom prst="rect">
            <a:avLst/>
          </a:prstGeom>
        </p:spPr>
      </p:pic>
      <p:sp>
        <p:nvSpPr>
          <p:cNvPr id="4" name="Subtitle 2">
            <a:extLst>
              <a:ext uri="{FF2B5EF4-FFF2-40B4-BE49-F238E27FC236}">
                <a16:creationId xmlns:a16="http://schemas.microsoft.com/office/drawing/2014/main" id="{D26D81E5-9458-26F2-43B4-9D34CA843B42}"/>
              </a:ext>
            </a:extLst>
          </p:cNvPr>
          <p:cNvSpPr txBox="1">
            <a:spLocks/>
          </p:cNvSpPr>
          <p:nvPr/>
        </p:nvSpPr>
        <p:spPr>
          <a:xfrm>
            <a:off x="1523996" y="2107254"/>
            <a:ext cx="9144000" cy="2637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Jill Fernandes,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14B9224B-CA66-EE49-880D-7CB61E42C4B4}"/>
              </a:ext>
            </a:extLst>
          </p:cNvPr>
          <p:cNvSpPr txBox="1">
            <a:spLocks/>
          </p:cNvSpPr>
          <p:nvPr/>
        </p:nvSpPr>
        <p:spPr>
          <a:xfrm>
            <a:off x="867962" y="827023"/>
            <a:ext cx="10456069" cy="10064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rPr>
              <a:t>Happy to introduce you</a:t>
            </a:r>
            <a:endParaRPr kumimoji="0" lang="en-AU"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endParaRPr>
          </a:p>
        </p:txBody>
      </p:sp>
      <p:sp>
        <p:nvSpPr>
          <p:cNvPr id="2" name="Subtitle 2">
            <a:extLst>
              <a:ext uri="{FF2B5EF4-FFF2-40B4-BE49-F238E27FC236}">
                <a16:creationId xmlns:a16="http://schemas.microsoft.com/office/drawing/2014/main" id="{3711E51A-9885-F5EB-4CB9-215265255AE1}"/>
              </a:ext>
            </a:extLst>
          </p:cNvPr>
          <p:cNvSpPr txBox="1">
            <a:spLocks/>
          </p:cNvSpPr>
          <p:nvPr/>
        </p:nvSpPr>
        <p:spPr>
          <a:xfrm>
            <a:off x="1623929" y="5125483"/>
            <a:ext cx="9144000" cy="2637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jill@animal-centric.com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endParaRPr>
          </a:p>
        </p:txBody>
      </p:sp>
      <p:pic>
        <p:nvPicPr>
          <p:cNvPr id="5" name="Graphic 4" descr="Hand with solid fill">
            <a:extLst>
              <a:ext uri="{FF2B5EF4-FFF2-40B4-BE49-F238E27FC236}">
                <a16:creationId xmlns:a16="http://schemas.microsoft.com/office/drawing/2014/main" id="{3B8991BD-C510-896B-7D97-89C89FE897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9756">
            <a:off x="1184492" y="3081579"/>
            <a:ext cx="1682026" cy="1682026"/>
          </a:xfrm>
          <a:prstGeom prst="rect">
            <a:avLst/>
          </a:prstGeom>
        </p:spPr>
      </p:pic>
      <p:pic>
        <p:nvPicPr>
          <p:cNvPr id="8" name="Graphic 7" descr="Send with solid fill">
            <a:extLst>
              <a:ext uri="{FF2B5EF4-FFF2-40B4-BE49-F238E27FC236}">
                <a16:creationId xmlns:a16="http://schemas.microsoft.com/office/drawing/2014/main" id="{8F3EFE48-F69F-F34D-1D90-3335B0832C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99941" y="3255980"/>
            <a:ext cx="1525077" cy="1525077"/>
          </a:xfrm>
          <a:prstGeom prst="rect">
            <a:avLst/>
          </a:prstGeom>
        </p:spPr>
      </p:pic>
      <p:pic>
        <p:nvPicPr>
          <p:cNvPr id="11" name="Picture 10" descr="A black and white logo&#10;&#10;AI-generated content may be incorrect.">
            <a:extLst>
              <a:ext uri="{FF2B5EF4-FFF2-40B4-BE49-F238E27FC236}">
                <a16:creationId xmlns:a16="http://schemas.microsoft.com/office/drawing/2014/main" id="{B82D637A-9A25-868D-3A04-CE02C9C5F12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217082" y="3440266"/>
            <a:ext cx="1298518" cy="1222135"/>
          </a:xfrm>
          <a:prstGeom prst="rect">
            <a:avLst/>
          </a:prstGeom>
        </p:spPr>
      </p:pic>
      <p:sp>
        <p:nvSpPr>
          <p:cNvPr id="3" name="Subtitle 2">
            <a:extLst>
              <a:ext uri="{FF2B5EF4-FFF2-40B4-BE49-F238E27FC236}">
                <a16:creationId xmlns:a16="http://schemas.microsoft.com/office/drawing/2014/main" id="{F11FDE4F-71CC-58F3-873E-1972496750FD}"/>
              </a:ext>
            </a:extLst>
          </p:cNvPr>
          <p:cNvSpPr txBox="1">
            <a:spLocks/>
          </p:cNvSpPr>
          <p:nvPr/>
        </p:nvSpPr>
        <p:spPr>
          <a:xfrm>
            <a:off x="1523996" y="6151651"/>
            <a:ext cx="9144000" cy="26379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600" b="0"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www.animal-centric.com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32072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4F3CCB-C689-CB92-70EC-197AD9535B99}"/>
              </a:ext>
            </a:extLst>
          </p:cNvPr>
          <p:cNvSpPr>
            <a:spLocks noGrp="1"/>
          </p:cNvSpPr>
          <p:nvPr>
            <p:ph sz="half" idx="1"/>
          </p:nvPr>
        </p:nvSpPr>
        <p:spPr>
          <a:xfrm>
            <a:off x="5230820" y="951748"/>
            <a:ext cx="6199380" cy="4317481"/>
          </a:xfrm>
        </p:spPr>
        <p:txBody>
          <a:bodyPr>
            <a:normAutofit lnSpcReduction="10000"/>
          </a:bodyPr>
          <a:lstStyle/>
          <a:p>
            <a:pPr marL="0" indent="0" algn="ctr">
              <a:buNone/>
            </a:pPr>
            <a:r>
              <a:rPr lang="en-GB" sz="4800" b="1"/>
              <a:t>“We firmly believe that lasting change in animal welfare must be driven from the ground up — </a:t>
            </a:r>
            <a:r>
              <a:rPr lang="en-GB" sz="4800" b="1">
                <a:solidFill>
                  <a:srgbClr val="00B050"/>
                </a:solidFill>
              </a:rPr>
              <a:t>by animal caregivers</a:t>
            </a:r>
            <a:r>
              <a:rPr lang="en-GB" sz="4800" b="1"/>
              <a:t>”</a:t>
            </a:r>
          </a:p>
          <a:p>
            <a:pPr marL="0" indent="0">
              <a:buNone/>
            </a:pPr>
            <a:r>
              <a:rPr lang="en-GB" sz="1100" b="1"/>
              <a:t>Reference: Dr Jill Fernandes- Animal Centric</a:t>
            </a:r>
          </a:p>
          <a:p>
            <a:pPr algn="ctr"/>
            <a:endParaRPr lang="en-GB" sz="4800"/>
          </a:p>
          <a:p>
            <a:endParaRPr lang="en-GB"/>
          </a:p>
          <a:p>
            <a:endParaRPr lang="en-GB"/>
          </a:p>
        </p:txBody>
      </p:sp>
      <p:pic>
        <p:nvPicPr>
          <p:cNvPr id="5" name="Picture 4" descr="A person petting a small pony&#10;&#10;AI-generated content may be incorrect.">
            <a:extLst>
              <a:ext uri="{FF2B5EF4-FFF2-40B4-BE49-F238E27FC236}">
                <a16:creationId xmlns:a16="http://schemas.microsoft.com/office/drawing/2014/main" id="{2805B4FC-6FE2-A0B3-475A-D1C932DAC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800" y="711719"/>
            <a:ext cx="3848814" cy="5131752"/>
          </a:xfrm>
          <a:prstGeom prst="rect">
            <a:avLst/>
          </a:prstGeom>
        </p:spPr>
      </p:pic>
    </p:spTree>
    <p:extLst>
      <p:ext uri="{BB962C8B-B14F-4D97-AF65-F5344CB8AC3E}">
        <p14:creationId xmlns:p14="http://schemas.microsoft.com/office/powerpoint/2010/main" val="1763994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AF3-4CC7-5B64-A24C-A24CDBA6C500}"/>
              </a:ext>
            </a:extLst>
          </p:cNvPr>
          <p:cNvSpPr>
            <a:spLocks noGrp="1"/>
          </p:cNvSpPr>
          <p:nvPr>
            <p:ph type="title"/>
          </p:nvPr>
        </p:nvSpPr>
        <p:spPr/>
        <p:txBody>
          <a:bodyPr/>
          <a:lstStyle/>
          <a:p>
            <a:r>
              <a:rPr lang="en-GB"/>
              <a:t>Outline</a:t>
            </a:r>
          </a:p>
        </p:txBody>
      </p:sp>
      <p:sp>
        <p:nvSpPr>
          <p:cNvPr id="3" name="Content Placeholder 2">
            <a:extLst>
              <a:ext uri="{FF2B5EF4-FFF2-40B4-BE49-F238E27FC236}">
                <a16:creationId xmlns:a16="http://schemas.microsoft.com/office/drawing/2014/main" id="{29BBACF3-A3C2-55FB-D47C-5B427BAF2EE9}"/>
              </a:ext>
            </a:extLst>
          </p:cNvPr>
          <p:cNvSpPr>
            <a:spLocks noGrp="1"/>
          </p:cNvSpPr>
          <p:nvPr>
            <p:ph sz="half" idx="1"/>
          </p:nvPr>
        </p:nvSpPr>
        <p:spPr/>
        <p:txBody>
          <a:bodyPr vert="horz" lIns="91440" tIns="45720" rIns="91440" bIns="45720" rtlCol="0" anchor="t">
            <a:normAutofit/>
          </a:bodyPr>
          <a:lstStyle/>
          <a:p>
            <a:r>
              <a:rPr lang="en-GB" sz="3600"/>
              <a:t>World Horse Welfare</a:t>
            </a:r>
          </a:p>
          <a:p>
            <a:r>
              <a:rPr lang="en-GB" sz="3600">
                <a:ea typeface="Calibri"/>
                <a:cs typeface="Calibri"/>
              </a:rPr>
              <a:t>What we do</a:t>
            </a:r>
          </a:p>
          <a:p>
            <a:r>
              <a:rPr lang="en-GB" sz="3600"/>
              <a:t>Applying the 5 domains as an equine welfare assessment tool – the Animal Centric approach</a:t>
            </a:r>
            <a:endParaRPr lang="en-GB" sz="3600">
              <a:ea typeface="Calibri"/>
              <a:cs typeface="Calibri"/>
            </a:endParaRPr>
          </a:p>
          <a:p>
            <a:r>
              <a:rPr lang="en-GB" sz="3600"/>
              <a:t>Practical application and why it isn’t a one size fits all process</a:t>
            </a:r>
            <a:endParaRPr lang="en-GB" sz="3600">
              <a:ea typeface="Calibri"/>
              <a:cs typeface="Calibri"/>
            </a:endParaRPr>
          </a:p>
          <a:p>
            <a:r>
              <a:rPr lang="en-GB" sz="3600"/>
              <a:t>What you can do now</a:t>
            </a:r>
            <a:endParaRPr lang="en-GB" sz="3600">
              <a:ea typeface="Calibri"/>
              <a:cs typeface="Calibri"/>
            </a:endParaRPr>
          </a:p>
        </p:txBody>
      </p:sp>
    </p:spTree>
    <p:extLst>
      <p:ext uri="{BB962C8B-B14F-4D97-AF65-F5344CB8AC3E}">
        <p14:creationId xmlns:p14="http://schemas.microsoft.com/office/powerpoint/2010/main" val="421217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BA70-7BD4-4479-63AF-F8FC49A8817C}"/>
              </a:ext>
            </a:extLst>
          </p:cNvPr>
          <p:cNvSpPr>
            <a:spLocks noGrp="1"/>
          </p:cNvSpPr>
          <p:nvPr>
            <p:ph type="title"/>
          </p:nvPr>
        </p:nvSpPr>
        <p:spPr/>
        <p:txBody>
          <a:bodyPr/>
          <a:lstStyle/>
          <a:p>
            <a:r>
              <a:rPr lang="en-US">
                <a:solidFill>
                  <a:srgbClr val="002060"/>
                </a:solidFill>
              </a:rPr>
              <a:t>World Horse Welfare</a:t>
            </a:r>
            <a:endParaRPr lang="en-GB"/>
          </a:p>
        </p:txBody>
      </p:sp>
      <p:pic>
        <p:nvPicPr>
          <p:cNvPr id="8" name="Picture 7" descr="A blue and green map of the world&#10;&#10;AI-generated content may be incorrect.">
            <a:extLst>
              <a:ext uri="{FF2B5EF4-FFF2-40B4-BE49-F238E27FC236}">
                <a16:creationId xmlns:a16="http://schemas.microsoft.com/office/drawing/2014/main" id="{F9CB627C-40B1-3E7F-BFBC-F9ADD513B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4571" y="1440358"/>
            <a:ext cx="5755801" cy="3977284"/>
          </a:xfrm>
          <a:prstGeom prst="rect">
            <a:avLst/>
          </a:prstGeom>
        </p:spPr>
      </p:pic>
      <p:sp>
        <p:nvSpPr>
          <p:cNvPr id="12" name="Rectangle 11">
            <a:extLst>
              <a:ext uri="{FF2B5EF4-FFF2-40B4-BE49-F238E27FC236}">
                <a16:creationId xmlns:a16="http://schemas.microsoft.com/office/drawing/2014/main" id="{5A8CC934-A06F-AD4C-B03E-F8C3C508F373}"/>
              </a:ext>
            </a:extLst>
          </p:cNvPr>
          <p:cNvSpPr/>
          <p:nvPr/>
        </p:nvSpPr>
        <p:spPr>
          <a:xfrm>
            <a:off x="513543" y="3433407"/>
            <a:ext cx="5099062" cy="1623521"/>
          </a:xfrm>
          <a:prstGeom prst="rect">
            <a:avLst/>
          </a:prstGeom>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SzPct val="75000"/>
              <a:buFont typeface="Courier New" panose="02070309020205020404" pitchFamily="49" charset="0"/>
              <a:buChar char="o"/>
            </a:pPr>
            <a:r>
              <a:rPr lang="en-GB" sz="2400">
                <a:solidFill>
                  <a:srgbClr val="06357A"/>
                </a:solidFill>
              </a:rPr>
              <a:t>Work in partnership with governments, universities, regulators, other NGOs</a:t>
            </a:r>
            <a:endParaRPr lang="en-US" sz="2400">
              <a:cs typeface="Calibri"/>
            </a:endParaRPr>
          </a:p>
          <a:p>
            <a:pPr marL="342900" indent="-342900">
              <a:spcAft>
                <a:spcPts val="600"/>
              </a:spcAft>
              <a:buSzPct val="75000"/>
              <a:buFont typeface="Courier New" panose="02070309020205020404" pitchFamily="49" charset="0"/>
              <a:buChar char="o"/>
            </a:pPr>
            <a:r>
              <a:rPr lang="en-GB" sz="2400">
                <a:solidFill>
                  <a:srgbClr val="06357A"/>
                </a:solidFill>
              </a:rPr>
              <a:t>Strong veterinary credentials</a:t>
            </a:r>
            <a:endParaRPr lang="en-GB" sz="2400">
              <a:solidFill>
                <a:srgbClr val="06357A"/>
              </a:solidFill>
              <a:cs typeface="Calibri"/>
            </a:endParaRPr>
          </a:p>
        </p:txBody>
      </p:sp>
      <p:sp>
        <p:nvSpPr>
          <p:cNvPr id="3" name="Rectangle 2">
            <a:extLst>
              <a:ext uri="{FF2B5EF4-FFF2-40B4-BE49-F238E27FC236}">
                <a16:creationId xmlns:a16="http://schemas.microsoft.com/office/drawing/2014/main" id="{A5A441DC-D080-4A22-CFFE-47AA72BF3D75}"/>
              </a:ext>
            </a:extLst>
          </p:cNvPr>
          <p:cNvSpPr/>
          <p:nvPr/>
        </p:nvSpPr>
        <p:spPr>
          <a:xfrm>
            <a:off x="511831" y="1717764"/>
            <a:ext cx="4832949" cy="164660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Aft>
                <a:spcPts val="600"/>
              </a:spcAft>
              <a:buSzPct val="75000"/>
              <a:buFont typeface="Courier New" panose="02070309020205020404" pitchFamily="49" charset="0"/>
              <a:buChar char="o"/>
            </a:pPr>
            <a:r>
              <a:rPr lang="en-GB" sz="2400">
                <a:solidFill>
                  <a:srgbClr val="06357A"/>
                </a:solidFill>
              </a:rPr>
              <a:t>Leadi</a:t>
            </a:r>
            <a:r>
              <a:rPr lang="en-GB" sz="2400">
                <a:solidFill>
                  <a:srgbClr val="002060"/>
                </a:solidFill>
              </a:rPr>
              <a:t>ng equine charity since 1927</a:t>
            </a:r>
          </a:p>
          <a:p>
            <a:pPr marL="342900" indent="-342900">
              <a:spcAft>
                <a:spcPts val="600"/>
              </a:spcAft>
              <a:buSzPct val="75000"/>
              <a:buFont typeface="Courier New" panose="02070309020205020404" pitchFamily="49" charset="0"/>
              <a:buChar char="o"/>
            </a:pPr>
            <a:r>
              <a:rPr lang="en-GB" sz="2400">
                <a:solidFill>
                  <a:srgbClr val="002060"/>
                </a:solidFill>
              </a:rPr>
              <a:t>Inspire people to put the horse at the centre of how we think, act, ride and care for them </a:t>
            </a:r>
            <a:endParaRPr lang="en-GB" sz="2400" b="1">
              <a:solidFill>
                <a:srgbClr val="06357A"/>
              </a:solidFill>
              <a:cs typeface="Calibri"/>
            </a:endParaRPr>
          </a:p>
        </p:txBody>
      </p:sp>
    </p:spTree>
    <p:extLst>
      <p:ext uri="{BB962C8B-B14F-4D97-AF65-F5344CB8AC3E}">
        <p14:creationId xmlns:p14="http://schemas.microsoft.com/office/powerpoint/2010/main" val="3303436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C9123-0720-8ACF-27C6-4A41260F7A00}"/>
            </a:ext>
          </a:extLst>
        </p:cNvPr>
        <p:cNvGrpSpPr/>
        <p:nvPr/>
      </p:nvGrpSpPr>
      <p:grpSpPr>
        <a:xfrm>
          <a:off x="0" y="0"/>
          <a:ext cx="0" cy="0"/>
          <a:chOff x="0" y="0"/>
          <a:chExt cx="0" cy="0"/>
        </a:xfrm>
      </p:grpSpPr>
      <p:pic>
        <p:nvPicPr>
          <p:cNvPr id="1028" name="Picture 4" descr="A diagram of horses and a circle&#10;&#10;Description automatically generated with medium confidence">
            <a:extLst>
              <a:ext uri="{FF2B5EF4-FFF2-40B4-BE49-F238E27FC236}">
                <a16:creationId xmlns:a16="http://schemas.microsoft.com/office/drawing/2014/main" id="{B0B0A1EE-A999-01AA-C22E-75EF26929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012" y="1568133"/>
            <a:ext cx="4371975" cy="43719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DE662BA-352F-B61B-37D6-564760481D08}"/>
              </a:ext>
            </a:extLst>
          </p:cNvPr>
          <p:cNvSpPr>
            <a:spLocks noGrp="1"/>
          </p:cNvSpPr>
          <p:nvPr>
            <p:ph type="title"/>
          </p:nvPr>
        </p:nvSpPr>
        <p:spPr/>
        <p:txBody>
          <a:bodyPr/>
          <a:lstStyle/>
          <a:p>
            <a:r>
              <a:rPr lang="en-GB"/>
              <a:t>World Horse Welfare – what we do</a:t>
            </a:r>
          </a:p>
        </p:txBody>
      </p:sp>
      <p:pic>
        <p:nvPicPr>
          <p:cNvPr id="1026" name="Picture 2">
            <a:extLst>
              <a:ext uri="{FF2B5EF4-FFF2-40B4-BE49-F238E27FC236}">
                <a16:creationId xmlns:a16="http://schemas.microsoft.com/office/drawing/2014/main" id="{6BAFB32B-98BE-2AB1-3B5D-6E2414C12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674" y="3068320"/>
            <a:ext cx="139065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801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AE840-26B2-0F6C-E7F6-AACC410DD50B}"/>
            </a:ext>
          </a:extLst>
        </p:cNvPr>
        <p:cNvGrpSpPr/>
        <p:nvPr/>
      </p:nvGrpSpPr>
      <p:grpSpPr>
        <a:xfrm>
          <a:off x="0" y="0"/>
          <a:ext cx="0" cy="0"/>
          <a:chOff x="0" y="0"/>
          <a:chExt cx="0" cy="0"/>
        </a:xfrm>
      </p:grpSpPr>
      <p:pic>
        <p:nvPicPr>
          <p:cNvPr id="3" name="Content Placeholder 2" descr="jigsaw of how the 5 domains of animal welfare fit together to make a complete welfare circle">
            <a:extLst>
              <a:ext uri="{FF2B5EF4-FFF2-40B4-BE49-F238E27FC236}">
                <a16:creationId xmlns:a16="http://schemas.microsoft.com/office/drawing/2014/main" id="{5F77EC69-00F1-5C2E-88E4-D8EE6FE2943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62231" y="0"/>
            <a:ext cx="5967014" cy="61232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6F3B497-0337-9FE4-973D-FCAAA55DAC1F}"/>
              </a:ext>
            </a:extLst>
          </p:cNvPr>
          <p:cNvPicPr>
            <a:picLocks noChangeAspect="1"/>
          </p:cNvPicPr>
          <p:nvPr/>
        </p:nvPicPr>
        <p:blipFill>
          <a:blip r:embed="rId4"/>
          <a:stretch>
            <a:fillRect/>
          </a:stretch>
        </p:blipFill>
        <p:spPr>
          <a:xfrm>
            <a:off x="6829245" y="1582948"/>
            <a:ext cx="5079696" cy="3429000"/>
          </a:xfrm>
          <a:prstGeom prst="rect">
            <a:avLst/>
          </a:prstGeom>
        </p:spPr>
      </p:pic>
    </p:spTree>
    <p:extLst>
      <p:ext uri="{BB962C8B-B14F-4D97-AF65-F5344CB8AC3E}">
        <p14:creationId xmlns:p14="http://schemas.microsoft.com/office/powerpoint/2010/main" val="2854431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8818A138-619A-F971-11E8-B1375E635D2E}"/>
            </a:ext>
          </a:extLst>
        </p:cNvPr>
        <p:cNvGrpSpPr/>
        <p:nvPr/>
      </p:nvGrpSpPr>
      <p:grpSpPr>
        <a:xfrm>
          <a:off x="0" y="0"/>
          <a:ext cx="0" cy="0"/>
          <a:chOff x="0" y="0"/>
          <a:chExt cx="0" cy="0"/>
        </a:xfrm>
      </p:grpSpPr>
      <p:pic>
        <p:nvPicPr>
          <p:cNvPr id="10" name="Picture 9" descr="A circle of animals with text&#10;&#10;Description automatically generated">
            <a:extLst>
              <a:ext uri="{FF2B5EF4-FFF2-40B4-BE49-F238E27FC236}">
                <a16:creationId xmlns:a16="http://schemas.microsoft.com/office/drawing/2014/main" id="{5D76B65A-61F7-2323-A843-31759AC6E9B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1086" y="2029346"/>
            <a:ext cx="2876228" cy="2898254"/>
          </a:xfrm>
          <a:prstGeom prst="rect">
            <a:avLst/>
          </a:prstGeom>
        </p:spPr>
      </p:pic>
      <p:pic>
        <p:nvPicPr>
          <p:cNvPr id="3" name="Picture 2" descr="A person smiling at camera&#10;&#10;AI-generated content may be incorrect.">
            <a:extLst>
              <a:ext uri="{FF2B5EF4-FFF2-40B4-BE49-F238E27FC236}">
                <a16:creationId xmlns:a16="http://schemas.microsoft.com/office/drawing/2014/main" id="{783F185E-CA15-BB3F-3EB5-FF29841F986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375374" y="1998339"/>
            <a:ext cx="2238691" cy="3079682"/>
          </a:xfrm>
          <a:prstGeom prst="rect">
            <a:avLst/>
          </a:prstGeom>
        </p:spPr>
      </p:pic>
      <p:sp>
        <p:nvSpPr>
          <p:cNvPr id="4" name="Subtitle 2">
            <a:extLst>
              <a:ext uri="{FF2B5EF4-FFF2-40B4-BE49-F238E27FC236}">
                <a16:creationId xmlns:a16="http://schemas.microsoft.com/office/drawing/2014/main" id="{0F86F0E8-9C78-4B14-DF45-9AE0B31463ED}"/>
              </a:ext>
            </a:extLst>
          </p:cNvPr>
          <p:cNvSpPr txBox="1">
            <a:spLocks/>
          </p:cNvSpPr>
          <p:nvPr/>
        </p:nvSpPr>
        <p:spPr>
          <a:xfrm>
            <a:off x="2167335" y="5337298"/>
            <a:ext cx="4459769" cy="2120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Jill Fernandes,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Animal welfare scientist &amp; consultant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in Brisbane, Australia</a:t>
            </a:r>
          </a:p>
        </p:txBody>
      </p:sp>
      <p:pic>
        <p:nvPicPr>
          <p:cNvPr id="12" name="Picture 11" descr="A group of people posing for a photo&#10;&#10;AI-generated content may be incorrect.">
            <a:extLst>
              <a:ext uri="{FF2B5EF4-FFF2-40B4-BE49-F238E27FC236}">
                <a16:creationId xmlns:a16="http://schemas.microsoft.com/office/drawing/2014/main" id="{2A8AF825-1BE5-44D9-DEC3-5729E5DCA5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2126" y="2031520"/>
            <a:ext cx="4017760" cy="3013320"/>
          </a:xfrm>
          <a:prstGeom prst="rect">
            <a:avLst/>
          </a:prstGeom>
        </p:spPr>
      </p:pic>
      <p:pic>
        <p:nvPicPr>
          <p:cNvPr id="9" name="Picture 8" descr="A logo with a horse head and text&#10;&#10;AI-generated content may be incorrect.">
            <a:extLst>
              <a:ext uri="{FF2B5EF4-FFF2-40B4-BE49-F238E27FC236}">
                <a16:creationId xmlns:a16="http://schemas.microsoft.com/office/drawing/2014/main" id="{EF319508-0E4D-FFEB-EE3E-D47E379A08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2490" y="2029346"/>
            <a:ext cx="3079682" cy="3079682"/>
          </a:xfrm>
          <a:prstGeom prst="rect">
            <a:avLst/>
          </a:prstGeom>
        </p:spPr>
      </p:pic>
      <p:sp>
        <p:nvSpPr>
          <p:cNvPr id="13" name="Subtitle 2">
            <a:extLst>
              <a:ext uri="{FF2B5EF4-FFF2-40B4-BE49-F238E27FC236}">
                <a16:creationId xmlns:a16="http://schemas.microsoft.com/office/drawing/2014/main" id="{CC7105D1-B3C0-3FDB-994A-43A6AF54F607}"/>
              </a:ext>
            </a:extLst>
          </p:cNvPr>
          <p:cNvSpPr txBox="1">
            <a:spLocks/>
          </p:cNvSpPr>
          <p:nvPr/>
        </p:nvSpPr>
        <p:spPr>
          <a:xfrm>
            <a:off x="5807000" y="5337298"/>
            <a:ext cx="4459769" cy="2120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World Horse Welfare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Glenda Spooner Farm</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(first trial farm of four)</a:t>
            </a:r>
          </a:p>
        </p:txBody>
      </p:sp>
      <p:sp>
        <p:nvSpPr>
          <p:cNvPr id="14" name="Title 1">
            <a:extLst>
              <a:ext uri="{FF2B5EF4-FFF2-40B4-BE49-F238E27FC236}">
                <a16:creationId xmlns:a16="http://schemas.microsoft.com/office/drawing/2014/main" id="{51D0675C-39A2-B8C3-7E4D-A890EB255E0B}"/>
              </a:ext>
            </a:extLst>
          </p:cNvPr>
          <p:cNvSpPr txBox="1">
            <a:spLocks/>
          </p:cNvSpPr>
          <p:nvPr/>
        </p:nvSpPr>
        <p:spPr>
          <a:xfrm>
            <a:off x="1711341" y="556741"/>
            <a:ext cx="8860990" cy="9603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rPr>
              <a:t>Five Domains Project</a:t>
            </a:r>
            <a:endParaRPr kumimoji="0" lang="en-AU"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endParaRPr>
          </a:p>
        </p:txBody>
      </p:sp>
      <p:sp>
        <p:nvSpPr>
          <p:cNvPr id="15" name="Subtitle 2">
            <a:extLst>
              <a:ext uri="{FF2B5EF4-FFF2-40B4-BE49-F238E27FC236}">
                <a16:creationId xmlns:a16="http://schemas.microsoft.com/office/drawing/2014/main" id="{5669D62E-BB34-CA1A-482C-B037253FDF67}"/>
              </a:ext>
            </a:extLst>
          </p:cNvPr>
          <p:cNvSpPr txBox="1">
            <a:spLocks/>
          </p:cNvSpPr>
          <p:nvPr/>
        </p:nvSpPr>
        <p:spPr>
          <a:xfrm>
            <a:off x="3715476" y="1517082"/>
            <a:ext cx="4459769" cy="3566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1"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A multi-year collaboration</a:t>
            </a:r>
          </a:p>
        </p:txBody>
      </p:sp>
    </p:spTree>
    <p:extLst>
      <p:ext uri="{BB962C8B-B14F-4D97-AF65-F5344CB8AC3E}">
        <p14:creationId xmlns:p14="http://schemas.microsoft.com/office/powerpoint/2010/main" val="1335184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6EB950F3-4331-9EC8-CF4D-DC51627BF837}"/>
            </a:ext>
          </a:extLst>
        </p:cNvPr>
        <p:cNvGrpSpPr/>
        <p:nvPr/>
      </p:nvGrpSpPr>
      <p:grpSpPr>
        <a:xfrm>
          <a:off x="0" y="0"/>
          <a:ext cx="0" cy="0"/>
          <a:chOff x="0" y="0"/>
          <a:chExt cx="0" cy="0"/>
        </a:xfrm>
      </p:grpSpPr>
      <p:pic>
        <p:nvPicPr>
          <p:cNvPr id="10" name="Picture 9" descr="A circle of animals with text&#10;&#10;Description automatically generated">
            <a:extLst>
              <a:ext uri="{FF2B5EF4-FFF2-40B4-BE49-F238E27FC236}">
                <a16:creationId xmlns:a16="http://schemas.microsoft.com/office/drawing/2014/main" id="{142AA8B3-A8B4-6EDE-2602-DD0AD0B52E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281283"/>
            <a:ext cx="1175657" cy="1184660"/>
          </a:xfrm>
          <a:prstGeom prst="rect">
            <a:avLst/>
          </a:prstGeom>
        </p:spPr>
      </p:pic>
      <p:sp>
        <p:nvSpPr>
          <p:cNvPr id="4" name="Subtitle 2">
            <a:extLst>
              <a:ext uri="{FF2B5EF4-FFF2-40B4-BE49-F238E27FC236}">
                <a16:creationId xmlns:a16="http://schemas.microsoft.com/office/drawing/2014/main" id="{CA47CD67-15C6-ED5C-932B-2BB5BC96830E}"/>
              </a:ext>
            </a:extLst>
          </p:cNvPr>
          <p:cNvSpPr txBox="1">
            <a:spLocks/>
          </p:cNvSpPr>
          <p:nvPr/>
        </p:nvSpPr>
        <p:spPr>
          <a:xfrm>
            <a:off x="1939012" y="2092409"/>
            <a:ext cx="8583873" cy="88457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a:rPr>
              <a:t>Develop a tool based on the Five Domains Model that can be used to assess the welfare of large groups of horses living in yards, for use on </a:t>
            </a:r>
            <a:r>
              <a:rPr lang="en-US" sz="1600">
                <a:solidFill>
                  <a:srgbClr val="FAF7ED"/>
                </a:solidFill>
                <a:latin typeface="Century Gothic"/>
              </a:rPr>
              <a:t>our</a:t>
            </a:r>
            <a:r>
              <a:rPr kumimoji="0" lang="en-US" sz="1600" b="0" i="0" u="none" strike="noStrike" kern="1200" cap="none" spc="0" normalizeH="0" baseline="0" noProof="0">
                <a:ln>
                  <a:noFill/>
                </a:ln>
                <a:solidFill>
                  <a:srgbClr val="FAF7ED"/>
                </a:solidFill>
                <a:effectLst/>
                <a:uLnTx/>
                <a:uFillTx/>
                <a:latin typeface="Century Gothic"/>
              </a:rPr>
              <a:t> farms</a:t>
            </a:r>
          </a:p>
        </p:txBody>
      </p:sp>
      <p:pic>
        <p:nvPicPr>
          <p:cNvPr id="9" name="Picture 8" descr="A logo with a horse head and text&#10;&#10;AI-generated content may be incorrect.">
            <a:extLst>
              <a:ext uri="{FF2B5EF4-FFF2-40B4-BE49-F238E27FC236}">
                <a16:creationId xmlns:a16="http://schemas.microsoft.com/office/drawing/2014/main" id="{A4C3C7AD-661A-9DAC-7F35-6B09D79F61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816" y="281283"/>
            <a:ext cx="1328057" cy="1328057"/>
          </a:xfrm>
          <a:prstGeom prst="rect">
            <a:avLst/>
          </a:prstGeom>
        </p:spPr>
      </p:pic>
      <p:sp>
        <p:nvSpPr>
          <p:cNvPr id="14" name="Title 1">
            <a:extLst>
              <a:ext uri="{FF2B5EF4-FFF2-40B4-BE49-F238E27FC236}">
                <a16:creationId xmlns:a16="http://schemas.microsoft.com/office/drawing/2014/main" id="{43AB1CED-4F5C-D29D-D07D-DABC85C67FC3}"/>
              </a:ext>
            </a:extLst>
          </p:cNvPr>
          <p:cNvSpPr txBox="1">
            <a:spLocks/>
          </p:cNvSpPr>
          <p:nvPr/>
        </p:nvSpPr>
        <p:spPr>
          <a:xfrm>
            <a:off x="1711341" y="556741"/>
            <a:ext cx="8860990" cy="9603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rPr>
              <a:t>Five Domains Project</a:t>
            </a:r>
            <a:endParaRPr kumimoji="0" lang="en-AU"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endParaRPr>
          </a:p>
        </p:txBody>
      </p:sp>
      <p:sp>
        <p:nvSpPr>
          <p:cNvPr id="15" name="Subtitle 2">
            <a:extLst>
              <a:ext uri="{FF2B5EF4-FFF2-40B4-BE49-F238E27FC236}">
                <a16:creationId xmlns:a16="http://schemas.microsoft.com/office/drawing/2014/main" id="{7106EB92-09B7-D57D-44FE-54B5D423E7FE}"/>
              </a:ext>
            </a:extLst>
          </p:cNvPr>
          <p:cNvSpPr txBox="1">
            <a:spLocks/>
          </p:cNvSpPr>
          <p:nvPr/>
        </p:nvSpPr>
        <p:spPr>
          <a:xfrm>
            <a:off x="-506907" y="1560501"/>
            <a:ext cx="4459769"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Goals:</a:t>
            </a:r>
          </a:p>
        </p:txBody>
      </p:sp>
      <p:sp>
        <p:nvSpPr>
          <p:cNvPr id="2" name="Subtitle 2">
            <a:extLst>
              <a:ext uri="{FF2B5EF4-FFF2-40B4-BE49-F238E27FC236}">
                <a16:creationId xmlns:a16="http://schemas.microsoft.com/office/drawing/2014/main" id="{71531F1C-2435-EC90-FDA4-4C2A66A95CAB}"/>
              </a:ext>
            </a:extLst>
          </p:cNvPr>
          <p:cNvSpPr txBox="1">
            <a:spLocks/>
          </p:cNvSpPr>
          <p:nvPr/>
        </p:nvSpPr>
        <p:spPr>
          <a:xfrm>
            <a:off x="1480205" y="2069837"/>
            <a:ext cx="750774"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1. </a:t>
            </a:r>
          </a:p>
        </p:txBody>
      </p:sp>
      <p:sp>
        <p:nvSpPr>
          <p:cNvPr id="5" name="Subtitle 2">
            <a:extLst>
              <a:ext uri="{FF2B5EF4-FFF2-40B4-BE49-F238E27FC236}">
                <a16:creationId xmlns:a16="http://schemas.microsoft.com/office/drawing/2014/main" id="{C41F90C3-32FA-3BEF-1C7A-40807F33B58D}"/>
              </a:ext>
            </a:extLst>
          </p:cNvPr>
          <p:cNvSpPr txBox="1">
            <a:spLocks/>
          </p:cNvSpPr>
          <p:nvPr/>
        </p:nvSpPr>
        <p:spPr>
          <a:xfrm>
            <a:off x="1480205" y="3275280"/>
            <a:ext cx="750774"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2. </a:t>
            </a:r>
          </a:p>
        </p:txBody>
      </p:sp>
      <p:sp>
        <p:nvSpPr>
          <p:cNvPr id="6" name="Subtitle 2">
            <a:extLst>
              <a:ext uri="{FF2B5EF4-FFF2-40B4-BE49-F238E27FC236}">
                <a16:creationId xmlns:a16="http://schemas.microsoft.com/office/drawing/2014/main" id="{746D6A44-49A8-BC31-1E4A-77DEC9D2C2A2}"/>
              </a:ext>
            </a:extLst>
          </p:cNvPr>
          <p:cNvSpPr txBox="1">
            <a:spLocks/>
          </p:cNvSpPr>
          <p:nvPr/>
        </p:nvSpPr>
        <p:spPr>
          <a:xfrm>
            <a:off x="1939012" y="3307972"/>
            <a:ext cx="8583873" cy="8845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Tailor the welfare assessment tool to the welfare concerns, considerations, and priorities identified by the staff at each of the four farms (e.g. Glenda Spooner Farm placed a greater emphasis on clicker training)</a:t>
            </a:r>
          </a:p>
        </p:txBody>
      </p:sp>
      <p:sp>
        <p:nvSpPr>
          <p:cNvPr id="7" name="Subtitle 2">
            <a:extLst>
              <a:ext uri="{FF2B5EF4-FFF2-40B4-BE49-F238E27FC236}">
                <a16:creationId xmlns:a16="http://schemas.microsoft.com/office/drawing/2014/main" id="{C8ECA88A-B8C9-512D-51C8-5A832BAA55AE}"/>
              </a:ext>
            </a:extLst>
          </p:cNvPr>
          <p:cNvSpPr txBox="1">
            <a:spLocks/>
          </p:cNvSpPr>
          <p:nvPr/>
        </p:nvSpPr>
        <p:spPr>
          <a:xfrm>
            <a:off x="1480205" y="4221709"/>
            <a:ext cx="750774"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3. </a:t>
            </a:r>
          </a:p>
        </p:txBody>
      </p:sp>
      <p:sp>
        <p:nvSpPr>
          <p:cNvPr id="8" name="Subtitle 2">
            <a:extLst>
              <a:ext uri="{FF2B5EF4-FFF2-40B4-BE49-F238E27FC236}">
                <a16:creationId xmlns:a16="http://schemas.microsoft.com/office/drawing/2014/main" id="{C6B5CED4-EE04-A0CC-7AA2-35B20032C8D1}"/>
              </a:ext>
            </a:extLst>
          </p:cNvPr>
          <p:cNvSpPr txBox="1">
            <a:spLocks/>
          </p:cNvSpPr>
          <p:nvPr/>
        </p:nvSpPr>
        <p:spPr>
          <a:xfrm>
            <a:off x="1523749" y="5080179"/>
            <a:ext cx="750774"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4. </a:t>
            </a:r>
          </a:p>
        </p:txBody>
      </p:sp>
      <p:sp>
        <p:nvSpPr>
          <p:cNvPr id="11" name="Subtitle 2">
            <a:extLst>
              <a:ext uri="{FF2B5EF4-FFF2-40B4-BE49-F238E27FC236}">
                <a16:creationId xmlns:a16="http://schemas.microsoft.com/office/drawing/2014/main" id="{3F38E7A8-FEB3-6FE3-5E36-362CB22EF80F}"/>
              </a:ext>
            </a:extLst>
          </p:cNvPr>
          <p:cNvSpPr txBox="1">
            <a:spLocks/>
          </p:cNvSpPr>
          <p:nvPr/>
        </p:nvSpPr>
        <p:spPr>
          <a:xfrm>
            <a:off x="1939012" y="4229510"/>
            <a:ext cx="8583873" cy="8845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a:solidFill>
                  <a:srgbClr val="FAF7ED"/>
                </a:solidFill>
                <a:latin typeface="Century Gothic" panose="020B0502020202020204" pitchFamily="34" charset="0"/>
              </a:rPr>
              <a:t>Engage</a:t>
            </a: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 staff at each farm about the Five Domains Model and how to assess welfare objectively using animal-based measures. Then facilitate the WAHY at each farm in group sessions (lasting 6-10 hours on average, split across multiple days). </a:t>
            </a:r>
          </a:p>
        </p:txBody>
      </p:sp>
      <p:sp>
        <p:nvSpPr>
          <p:cNvPr id="16" name="Subtitle 2">
            <a:extLst>
              <a:ext uri="{FF2B5EF4-FFF2-40B4-BE49-F238E27FC236}">
                <a16:creationId xmlns:a16="http://schemas.microsoft.com/office/drawing/2014/main" id="{ECB34C6C-7B14-F7C4-F81E-2A2B2B21DA1E}"/>
              </a:ext>
            </a:extLst>
          </p:cNvPr>
          <p:cNvSpPr txBox="1">
            <a:spLocks/>
          </p:cNvSpPr>
          <p:nvPr/>
        </p:nvSpPr>
        <p:spPr>
          <a:xfrm>
            <a:off x="1957777" y="5086020"/>
            <a:ext cx="8583873" cy="1049827"/>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For each farm, generate a list of WAHY Actions that are proposed by staff and </a:t>
            </a:r>
            <a:r>
              <a:rPr kumimoji="0" lang="en-US" sz="1600" b="0" i="0" u="none" strike="noStrike" kern="1200" cap="none" spc="0" normalizeH="0" baseline="0" noProof="0" err="1">
                <a:ln>
                  <a:noFill/>
                </a:ln>
                <a:solidFill>
                  <a:srgbClr val="FAF7ED"/>
                </a:solidFill>
                <a:effectLst/>
                <a:uLnTx/>
                <a:uFillTx/>
                <a:latin typeface="Century Gothic" panose="020B0502020202020204" pitchFamily="34" charset="0"/>
                <a:ea typeface="+mn-ea"/>
                <a:cs typeface="+mn-cs"/>
              </a:rPr>
              <a:t>prioritised</a:t>
            </a: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 by welfare score, and support each farm in implementing these Actions, little by little.  Then work with each farm how to monitor welfare evidence (e.g. physical, </a:t>
            </a:r>
            <a:r>
              <a:rPr kumimoji="0" lang="en-US" sz="1600" b="0" i="0" u="none" strike="noStrike" kern="1200" cap="none" spc="0" normalizeH="0" baseline="0" noProof="0" err="1">
                <a:ln>
                  <a:noFill/>
                </a:ln>
                <a:solidFill>
                  <a:srgbClr val="FAF7ED"/>
                </a:solidFill>
                <a:effectLst/>
                <a:uLnTx/>
                <a:uFillTx/>
                <a:latin typeface="Century Gothic" panose="020B0502020202020204" pitchFamily="34" charset="0"/>
                <a:ea typeface="+mn-ea"/>
                <a:cs typeface="+mn-cs"/>
              </a:rPr>
              <a:t>behavioural</a:t>
            </a: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 from the horses on an ongoing basis to know if welfare has improved. </a:t>
            </a:r>
          </a:p>
        </p:txBody>
      </p:sp>
      <p:sp>
        <p:nvSpPr>
          <p:cNvPr id="17" name="Subtitle 2">
            <a:extLst>
              <a:ext uri="{FF2B5EF4-FFF2-40B4-BE49-F238E27FC236}">
                <a16:creationId xmlns:a16="http://schemas.microsoft.com/office/drawing/2014/main" id="{D75FD264-42A2-B8FC-FFB0-29792B895340}"/>
              </a:ext>
            </a:extLst>
          </p:cNvPr>
          <p:cNvSpPr txBox="1">
            <a:spLocks/>
          </p:cNvSpPr>
          <p:nvPr/>
        </p:nvSpPr>
        <p:spPr>
          <a:xfrm>
            <a:off x="2868298" y="2687457"/>
            <a:ext cx="8508659"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D56457"/>
                </a:solidFill>
                <a:effectLst/>
                <a:uLnTx/>
                <a:uFillTx/>
                <a:latin typeface="Century Gothic" panose="020B0502020202020204" pitchFamily="34" charset="0"/>
                <a:ea typeface="+mn-ea"/>
                <a:cs typeface="+mn-cs"/>
              </a:rPr>
              <a:t>Welfare Assessment for Horses in Yards (WAHY)  </a:t>
            </a:r>
          </a:p>
        </p:txBody>
      </p:sp>
      <p:sp>
        <p:nvSpPr>
          <p:cNvPr id="18" name="Subtitle 2">
            <a:extLst>
              <a:ext uri="{FF2B5EF4-FFF2-40B4-BE49-F238E27FC236}">
                <a16:creationId xmlns:a16="http://schemas.microsoft.com/office/drawing/2014/main" id="{EE108AEC-BF1F-FCC3-F453-FB67551B3994}"/>
              </a:ext>
            </a:extLst>
          </p:cNvPr>
          <p:cNvSpPr txBox="1">
            <a:spLocks/>
          </p:cNvSpPr>
          <p:nvPr/>
        </p:nvSpPr>
        <p:spPr>
          <a:xfrm>
            <a:off x="1498977" y="6133470"/>
            <a:ext cx="750774"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7FCAB5"/>
                </a:solidFill>
                <a:effectLst/>
                <a:uLnTx/>
                <a:uFillTx/>
                <a:latin typeface="Century Gothic" panose="020B0502020202020204" pitchFamily="34" charset="0"/>
                <a:ea typeface="+mn-ea"/>
                <a:cs typeface="+mn-cs"/>
              </a:rPr>
              <a:t>5. </a:t>
            </a:r>
          </a:p>
        </p:txBody>
      </p:sp>
      <p:sp>
        <p:nvSpPr>
          <p:cNvPr id="19" name="Subtitle 2">
            <a:extLst>
              <a:ext uri="{FF2B5EF4-FFF2-40B4-BE49-F238E27FC236}">
                <a16:creationId xmlns:a16="http://schemas.microsoft.com/office/drawing/2014/main" id="{D2E47260-0C29-CF7B-9C0B-4405AED99B00}"/>
              </a:ext>
            </a:extLst>
          </p:cNvPr>
          <p:cNvSpPr txBox="1">
            <a:spLocks/>
          </p:cNvSpPr>
          <p:nvPr/>
        </p:nvSpPr>
        <p:spPr>
          <a:xfrm>
            <a:off x="1957777" y="6208396"/>
            <a:ext cx="8583873" cy="1049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Share this welfare assessment process with the broader equine community.</a:t>
            </a:r>
          </a:p>
        </p:txBody>
      </p:sp>
    </p:spTree>
    <p:extLst>
      <p:ext uri="{BB962C8B-B14F-4D97-AF65-F5344CB8AC3E}">
        <p14:creationId xmlns:p14="http://schemas.microsoft.com/office/powerpoint/2010/main" val="3653398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3F2EC159-3CAA-668B-C606-85FC0D2B1435}"/>
            </a:ext>
          </a:extLst>
        </p:cNvPr>
        <p:cNvGrpSpPr/>
        <p:nvPr/>
      </p:nvGrpSpPr>
      <p:grpSpPr>
        <a:xfrm>
          <a:off x="0" y="0"/>
          <a:ext cx="0" cy="0"/>
          <a:chOff x="0" y="0"/>
          <a:chExt cx="0" cy="0"/>
        </a:xfrm>
      </p:grpSpPr>
      <p:pic>
        <p:nvPicPr>
          <p:cNvPr id="18" name="Picture 17" descr="A horse lying on its back in grass&#10;&#10;AI-generated content may be incorrect.">
            <a:extLst>
              <a:ext uri="{FF2B5EF4-FFF2-40B4-BE49-F238E27FC236}">
                <a16:creationId xmlns:a16="http://schemas.microsoft.com/office/drawing/2014/main" id="{0D71EAF3-06E9-380B-1A41-FC0FF3A51AA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834332" y="-301411"/>
            <a:ext cx="13026332" cy="7327598"/>
          </a:xfrm>
          <a:prstGeom prst="rect">
            <a:avLst/>
          </a:prstGeom>
        </p:spPr>
      </p:pic>
      <p:pic>
        <p:nvPicPr>
          <p:cNvPr id="10" name="Picture 9" descr="A circle of animals with text&#10;&#10;Description automatically generated">
            <a:extLst>
              <a:ext uri="{FF2B5EF4-FFF2-40B4-BE49-F238E27FC236}">
                <a16:creationId xmlns:a16="http://schemas.microsoft.com/office/drawing/2014/main" id="{7ABF305F-8625-F1A3-0EA7-25C9EBEBCA9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65447" y="4950619"/>
            <a:ext cx="1751096" cy="1764506"/>
          </a:xfrm>
          <a:prstGeom prst="rect">
            <a:avLst/>
          </a:prstGeom>
        </p:spPr>
      </p:pic>
      <p:sp>
        <p:nvSpPr>
          <p:cNvPr id="15" name="Title 1">
            <a:extLst>
              <a:ext uri="{FF2B5EF4-FFF2-40B4-BE49-F238E27FC236}">
                <a16:creationId xmlns:a16="http://schemas.microsoft.com/office/drawing/2014/main" id="{F973C802-9E1A-7472-5CDF-A60E226BDE32}"/>
              </a:ext>
            </a:extLst>
          </p:cNvPr>
          <p:cNvSpPr txBox="1">
            <a:spLocks/>
          </p:cNvSpPr>
          <p:nvPr/>
        </p:nvSpPr>
        <p:spPr>
          <a:xfrm>
            <a:off x="950918" y="36752"/>
            <a:ext cx="10396636" cy="960341"/>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5BEFCF"/>
                </a:solidFill>
                <a:effectLst/>
                <a:uLnTx/>
                <a:uFillTx/>
                <a:latin typeface="Century Gothic" panose="020B0502020202020204" pitchFamily="34" charset="0"/>
                <a:ea typeface="+mj-ea"/>
                <a:cs typeface="+mj-cs"/>
              </a:rPr>
              <a:t>Animal </a:t>
            </a:r>
            <a:r>
              <a:rPr kumimoji="0" lang="en-US" sz="6000" b="1" i="0" u="none" strike="noStrike" kern="1200" cap="none" spc="0" normalizeH="0" baseline="0" noProof="0" err="1">
                <a:ln>
                  <a:noFill/>
                </a:ln>
                <a:solidFill>
                  <a:srgbClr val="5BEFCF"/>
                </a:solidFill>
                <a:effectLst/>
                <a:uLnTx/>
                <a:uFillTx/>
                <a:latin typeface="Century Gothic" panose="020B0502020202020204" pitchFamily="34" charset="0"/>
                <a:ea typeface="+mj-ea"/>
                <a:cs typeface="+mj-cs"/>
              </a:rPr>
              <a:t>Centric’s</a:t>
            </a:r>
            <a:r>
              <a:rPr kumimoji="0" lang="en-US" sz="6000" b="1" i="0" u="none" strike="noStrike" kern="1200" cap="none" spc="0" normalizeH="0" baseline="0" noProof="0">
                <a:ln>
                  <a:noFill/>
                </a:ln>
                <a:solidFill>
                  <a:srgbClr val="5BEFCF"/>
                </a:solidFill>
                <a:effectLst/>
                <a:uLnTx/>
                <a:uFillTx/>
                <a:latin typeface="Century Gothic" panose="020B0502020202020204" pitchFamily="34" charset="0"/>
                <a:ea typeface="+mj-ea"/>
                <a:cs typeface="+mj-cs"/>
              </a:rPr>
              <a:t> Participatory Process</a:t>
            </a:r>
            <a:endParaRPr kumimoji="0" lang="en-AU" sz="6000" b="1" i="0" u="none" strike="noStrike" kern="1200" cap="none" spc="0" normalizeH="0" baseline="0" noProof="0">
              <a:ln>
                <a:noFill/>
              </a:ln>
              <a:solidFill>
                <a:srgbClr val="5BEFCF"/>
              </a:solidFill>
              <a:effectLst/>
              <a:uLnTx/>
              <a:uFillTx/>
              <a:latin typeface="Century Gothic" panose="020B0502020202020204" pitchFamily="34" charset="0"/>
              <a:ea typeface="+mj-ea"/>
              <a:cs typeface="+mj-cs"/>
            </a:endParaRPr>
          </a:p>
        </p:txBody>
      </p:sp>
      <p:sp>
        <p:nvSpPr>
          <p:cNvPr id="36" name="Rectangle 35">
            <a:extLst>
              <a:ext uri="{FF2B5EF4-FFF2-40B4-BE49-F238E27FC236}">
                <a16:creationId xmlns:a16="http://schemas.microsoft.com/office/drawing/2014/main" id="{431966AF-60FA-7571-6A84-D381C744A9CA}"/>
              </a:ext>
            </a:extLst>
          </p:cNvPr>
          <p:cNvSpPr/>
          <p:nvPr/>
        </p:nvSpPr>
        <p:spPr>
          <a:xfrm>
            <a:off x="2457137" y="5913152"/>
            <a:ext cx="6880486"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BB51BF6D-934B-D22D-2752-3360CAB3A52E}"/>
              </a:ext>
            </a:extLst>
          </p:cNvPr>
          <p:cNvSpPr/>
          <p:nvPr/>
        </p:nvSpPr>
        <p:spPr>
          <a:xfrm>
            <a:off x="3168672" y="5133664"/>
            <a:ext cx="5457416"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9609B7F4-A89B-EFD6-9B0D-C9CBF549920C}"/>
              </a:ext>
            </a:extLst>
          </p:cNvPr>
          <p:cNvSpPr/>
          <p:nvPr/>
        </p:nvSpPr>
        <p:spPr>
          <a:xfrm>
            <a:off x="3666719" y="4346681"/>
            <a:ext cx="4461321"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EC22FE75-4FB0-77D9-944B-3110FF31CA0A}"/>
              </a:ext>
            </a:extLst>
          </p:cNvPr>
          <p:cNvSpPr/>
          <p:nvPr/>
        </p:nvSpPr>
        <p:spPr>
          <a:xfrm>
            <a:off x="4013177" y="3571214"/>
            <a:ext cx="3768403"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FF85F86A-4B6E-F6BB-D81C-93142D4324F8}"/>
              </a:ext>
            </a:extLst>
          </p:cNvPr>
          <p:cNvSpPr/>
          <p:nvPr/>
        </p:nvSpPr>
        <p:spPr>
          <a:xfrm>
            <a:off x="4344223" y="2788677"/>
            <a:ext cx="3106310"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EB73B83-7499-6878-4ABB-D88C4F51C46B}"/>
              </a:ext>
            </a:extLst>
          </p:cNvPr>
          <p:cNvSpPr/>
          <p:nvPr/>
        </p:nvSpPr>
        <p:spPr>
          <a:xfrm>
            <a:off x="4751147" y="1999694"/>
            <a:ext cx="2292462" cy="826035"/>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6122F418-7006-272B-0A53-B10FD5BD6D43}"/>
              </a:ext>
            </a:extLst>
          </p:cNvPr>
          <p:cNvSpPr/>
          <p:nvPr/>
        </p:nvSpPr>
        <p:spPr>
          <a:xfrm>
            <a:off x="5064864" y="1218247"/>
            <a:ext cx="1741739" cy="786983"/>
          </a:xfrm>
          <a:prstGeom prst="rect">
            <a:avLst/>
          </a:prstGeom>
          <a:solidFill>
            <a:srgbClr val="0631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52B747B4-80C3-5DE8-862F-DCA435494137}"/>
              </a:ext>
            </a:extLst>
          </p:cNvPr>
          <p:cNvCxnSpPr>
            <a:cxnSpLocks/>
          </p:cNvCxnSpPr>
          <p:nvPr/>
        </p:nvCxnSpPr>
        <p:spPr>
          <a:xfrm flipV="1">
            <a:off x="1927360" y="1236757"/>
            <a:ext cx="2970739" cy="5141558"/>
          </a:xfrm>
          <a:prstGeom prst="straightConnector1">
            <a:avLst/>
          </a:prstGeom>
          <a:ln w="57150">
            <a:solidFill>
              <a:srgbClr val="5BEFCF"/>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DD073741-B806-A379-B780-4DA8A91892A8}"/>
              </a:ext>
            </a:extLst>
          </p:cNvPr>
          <p:cNvCxnSpPr>
            <a:cxnSpLocks/>
          </p:cNvCxnSpPr>
          <p:nvPr/>
        </p:nvCxnSpPr>
        <p:spPr>
          <a:xfrm flipH="1" flipV="1">
            <a:off x="6983916" y="1198202"/>
            <a:ext cx="2862928" cy="5322519"/>
          </a:xfrm>
          <a:prstGeom prst="straightConnector1">
            <a:avLst/>
          </a:prstGeom>
          <a:ln w="57150">
            <a:solidFill>
              <a:srgbClr val="5BEFCF"/>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9C7082B2-622A-D220-3E0B-C4D676A5B4E7}"/>
              </a:ext>
            </a:extLst>
          </p:cNvPr>
          <p:cNvSpPr txBox="1"/>
          <p:nvPr/>
        </p:nvSpPr>
        <p:spPr>
          <a:xfrm rot="18031813">
            <a:off x="953500" y="3399768"/>
            <a:ext cx="43986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Evidence-based welfare decisions</a:t>
            </a:r>
            <a:endParaRPr kumimoji="0" lang="en-AU" sz="1800" b="1" i="1" u="none" strike="noStrike" kern="1200" cap="none" spc="0" normalizeH="0" baseline="0" noProof="0">
              <a:ln>
                <a:noFill/>
              </a:ln>
              <a:solidFill>
                <a:srgbClr val="5BEFCF"/>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BA980FBA-E7BA-7371-BFA1-6B96ECE343D8}"/>
              </a:ext>
            </a:extLst>
          </p:cNvPr>
          <p:cNvSpPr txBox="1"/>
          <p:nvPr/>
        </p:nvSpPr>
        <p:spPr>
          <a:xfrm rot="3625898">
            <a:off x="6537559" y="2995162"/>
            <a:ext cx="4398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Staff empowerment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as animal welfare specialists</a:t>
            </a:r>
            <a:endParaRPr kumimoji="0" lang="en-AU" sz="1800" b="1" i="1" u="none" strike="noStrike" kern="1200" cap="none" spc="0" normalizeH="0" baseline="0" noProof="0">
              <a:ln>
                <a:noFill/>
              </a:ln>
              <a:solidFill>
                <a:srgbClr val="5BEFCF"/>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5FF31B24-C743-2923-B307-CD6B28B04A79}"/>
              </a:ext>
            </a:extLst>
          </p:cNvPr>
          <p:cNvSpPr txBox="1"/>
          <p:nvPr/>
        </p:nvSpPr>
        <p:spPr>
          <a:xfrm>
            <a:off x="2068195" y="5933056"/>
            <a:ext cx="75609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Staff buy-in</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E9EB7620-A5AD-71C4-8B4E-19D3FEA538B8}"/>
              </a:ext>
            </a:extLst>
          </p:cNvPr>
          <p:cNvSpPr txBox="1"/>
          <p:nvPr/>
        </p:nvSpPr>
        <p:spPr>
          <a:xfrm>
            <a:off x="2116924" y="5145245"/>
            <a:ext cx="75609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Staff knowledge</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09BB20DB-E1E4-51F6-95E0-CBD6512017B7}"/>
              </a:ext>
            </a:extLst>
          </p:cNvPr>
          <p:cNvSpPr txBox="1"/>
          <p:nvPr/>
        </p:nvSpPr>
        <p:spPr>
          <a:xfrm>
            <a:off x="3850627" y="4405727"/>
            <a:ext cx="42544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Objective welfare assessment</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C5266607-EFF0-649E-DAF9-7F91884E08C6}"/>
              </a:ext>
            </a:extLst>
          </p:cNvPr>
          <p:cNvSpPr txBox="1"/>
          <p:nvPr/>
        </p:nvSpPr>
        <p:spPr>
          <a:xfrm>
            <a:off x="4346978" y="3568976"/>
            <a:ext cx="35367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Evidence-based decisions</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29FF3093-501E-FD18-AB7D-722B852AF0B4}"/>
              </a:ext>
            </a:extLst>
          </p:cNvPr>
          <p:cNvSpPr txBox="1"/>
          <p:nvPr/>
        </p:nvSpPr>
        <p:spPr>
          <a:xfrm>
            <a:off x="2118994" y="2874215"/>
            <a:ext cx="75609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Ask the Animal</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2" name="TextBox 51">
            <a:extLst>
              <a:ext uri="{FF2B5EF4-FFF2-40B4-BE49-F238E27FC236}">
                <a16:creationId xmlns:a16="http://schemas.microsoft.com/office/drawing/2014/main" id="{DF7D0EC1-E52A-0065-C956-024899010ED8}"/>
              </a:ext>
            </a:extLst>
          </p:cNvPr>
          <p:cNvSpPr txBox="1"/>
          <p:nvPr/>
        </p:nvSpPr>
        <p:spPr>
          <a:xfrm>
            <a:off x="2197417" y="2045601"/>
            <a:ext cx="75609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Community</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57F6DF96-DB35-E466-AC15-6C37C7AAE038}"/>
              </a:ext>
            </a:extLst>
          </p:cNvPr>
          <p:cNvSpPr txBox="1"/>
          <p:nvPr/>
        </p:nvSpPr>
        <p:spPr>
          <a:xfrm>
            <a:off x="2173955" y="1234067"/>
            <a:ext cx="7560908" cy="400110"/>
          </a:xfrm>
          <a:prstGeom prst="rect">
            <a:avLst/>
          </a:prstGeom>
          <a:noFill/>
        </p:spPr>
        <p:txBody>
          <a:bodyPr wrap="square" lIns="91440" tIns="45720" rIns="91440" bIns="45720" rtlCol="0" anchor="t">
            <a:spAutoFit/>
          </a:bodyPr>
          <a:lstStyle/>
          <a:p>
            <a:pPr algn="ctr">
              <a:defRPr/>
            </a:pPr>
            <a:r>
              <a:rPr lang="en-US" sz="2000" b="1" dirty="0">
                <a:solidFill>
                  <a:prstClr val="white"/>
                </a:solidFill>
                <a:latin typeface="Century Gothic"/>
              </a:rPr>
              <a:t> </a:t>
            </a:r>
            <a:r>
              <a:rPr kumimoji="0" lang="en-US" sz="2000" b="1" i="0" u="none" strike="noStrike" kern="1200" cap="none" spc="0" normalizeH="0" baseline="0" noProof="0" dirty="0">
                <a:ln>
                  <a:noFill/>
                </a:ln>
                <a:solidFill>
                  <a:prstClr val="white"/>
                </a:solidFill>
                <a:effectLst/>
                <a:uLnTx/>
                <a:uFillTx/>
                <a:latin typeface="Century Gothic"/>
              </a:rPr>
              <a:t>Leadership</a:t>
            </a:r>
            <a:endParaRPr kumimoji="0" lang="en-AU" sz="2000" b="1" i="0" u="none" strike="noStrike" kern="1200" cap="none" spc="0" normalizeH="0" baseline="0" noProof="0" dirty="0">
              <a:ln>
                <a:noFill/>
              </a:ln>
              <a:solidFill>
                <a:prstClr val="white"/>
              </a:solidFill>
              <a:effectLst/>
              <a:uLnTx/>
              <a:uFillTx/>
              <a:latin typeface="Century Gothic"/>
            </a:endParaRPr>
          </a:p>
        </p:txBody>
      </p:sp>
      <p:sp>
        <p:nvSpPr>
          <p:cNvPr id="54" name="Subtitle 2">
            <a:extLst>
              <a:ext uri="{FF2B5EF4-FFF2-40B4-BE49-F238E27FC236}">
                <a16:creationId xmlns:a16="http://schemas.microsoft.com/office/drawing/2014/main" id="{67408ABB-BDB5-2FEF-2355-656FA5D9A2DE}"/>
              </a:ext>
            </a:extLst>
          </p:cNvPr>
          <p:cNvSpPr txBox="1">
            <a:spLocks/>
          </p:cNvSpPr>
          <p:nvPr/>
        </p:nvSpPr>
        <p:spPr>
          <a:xfrm>
            <a:off x="2991492" y="6243208"/>
            <a:ext cx="8583873" cy="3540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Horse Welfare Horizon plans for each farm, based on interviews with farm staff</a:t>
            </a:r>
          </a:p>
        </p:txBody>
      </p:sp>
      <p:sp>
        <p:nvSpPr>
          <p:cNvPr id="55" name="Subtitle 2">
            <a:extLst>
              <a:ext uri="{FF2B5EF4-FFF2-40B4-BE49-F238E27FC236}">
                <a16:creationId xmlns:a16="http://schemas.microsoft.com/office/drawing/2014/main" id="{0BB9D894-3AEF-5CA1-932F-28F8671FEB0A}"/>
              </a:ext>
            </a:extLst>
          </p:cNvPr>
          <p:cNvSpPr txBox="1">
            <a:spLocks/>
          </p:cNvSpPr>
          <p:nvPr/>
        </p:nvSpPr>
        <p:spPr>
          <a:xfrm>
            <a:off x="3608127" y="5508810"/>
            <a:ext cx="8583873" cy="3540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Understanding of farm staff knowledge, attitudes, and practices</a:t>
            </a:r>
          </a:p>
        </p:txBody>
      </p:sp>
      <p:sp>
        <p:nvSpPr>
          <p:cNvPr id="56" name="Subtitle 2">
            <a:extLst>
              <a:ext uri="{FF2B5EF4-FFF2-40B4-BE49-F238E27FC236}">
                <a16:creationId xmlns:a16="http://schemas.microsoft.com/office/drawing/2014/main" id="{47E8C9C6-96DF-850B-2858-C65AC469BD65}"/>
              </a:ext>
            </a:extLst>
          </p:cNvPr>
          <p:cNvSpPr txBox="1">
            <a:spLocks/>
          </p:cNvSpPr>
          <p:nvPr/>
        </p:nvSpPr>
        <p:spPr>
          <a:xfrm>
            <a:off x="1605440" y="3940792"/>
            <a:ext cx="8583873" cy="598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WAHY Actions + animal-based measures that can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be monitored by farm staff year round</a:t>
            </a:r>
          </a:p>
        </p:txBody>
      </p:sp>
      <p:sp>
        <p:nvSpPr>
          <p:cNvPr id="57" name="Subtitle 2">
            <a:extLst>
              <a:ext uri="{FF2B5EF4-FFF2-40B4-BE49-F238E27FC236}">
                <a16:creationId xmlns:a16="http://schemas.microsoft.com/office/drawing/2014/main" id="{AE39DB4A-0A02-128B-031B-60DA860EBB46}"/>
              </a:ext>
            </a:extLst>
          </p:cNvPr>
          <p:cNvSpPr txBox="1">
            <a:spLocks/>
          </p:cNvSpPr>
          <p:nvPr/>
        </p:nvSpPr>
        <p:spPr>
          <a:xfrm>
            <a:off x="1605441" y="4739207"/>
            <a:ext cx="8583873" cy="3254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 Welfare Assessment for Horses in Yards (WAHY) by farm staff</a:t>
            </a:r>
          </a:p>
        </p:txBody>
      </p:sp>
      <p:sp>
        <p:nvSpPr>
          <p:cNvPr id="58" name="Subtitle 2">
            <a:extLst>
              <a:ext uri="{FF2B5EF4-FFF2-40B4-BE49-F238E27FC236}">
                <a16:creationId xmlns:a16="http://schemas.microsoft.com/office/drawing/2014/main" id="{81372043-F900-84D7-5AF7-964EC385A2BE}"/>
              </a:ext>
            </a:extLst>
          </p:cNvPr>
          <p:cNvSpPr txBox="1">
            <a:spLocks/>
          </p:cNvSpPr>
          <p:nvPr/>
        </p:nvSpPr>
        <p:spPr>
          <a:xfrm>
            <a:off x="1607511" y="3201413"/>
            <a:ext cx="8583873" cy="598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Choice &amp; motivation trials by farm staff</a:t>
            </a:r>
          </a:p>
        </p:txBody>
      </p:sp>
      <p:sp>
        <p:nvSpPr>
          <p:cNvPr id="59" name="Subtitle 2">
            <a:extLst>
              <a:ext uri="{FF2B5EF4-FFF2-40B4-BE49-F238E27FC236}">
                <a16:creationId xmlns:a16="http://schemas.microsoft.com/office/drawing/2014/main" id="{E2135EA1-F69F-C3D7-F548-506EC1A0A9AD}"/>
              </a:ext>
            </a:extLst>
          </p:cNvPr>
          <p:cNvSpPr txBox="1">
            <a:spLocks/>
          </p:cNvSpPr>
          <p:nvPr/>
        </p:nvSpPr>
        <p:spPr>
          <a:xfrm>
            <a:off x="4641088" y="2369226"/>
            <a:ext cx="2536678" cy="59890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Sharing experience +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publicly available mini-WAHY</a:t>
            </a:r>
          </a:p>
        </p:txBody>
      </p:sp>
      <p:sp>
        <p:nvSpPr>
          <p:cNvPr id="60" name="Subtitle 2">
            <a:extLst>
              <a:ext uri="{FF2B5EF4-FFF2-40B4-BE49-F238E27FC236}">
                <a16:creationId xmlns:a16="http://schemas.microsoft.com/office/drawing/2014/main" id="{A68115AB-8E79-C4B7-8F8C-D234F4F94AE7}"/>
              </a:ext>
            </a:extLst>
          </p:cNvPr>
          <p:cNvSpPr txBox="1">
            <a:spLocks/>
          </p:cNvSpPr>
          <p:nvPr/>
        </p:nvSpPr>
        <p:spPr>
          <a:xfrm>
            <a:off x="4698105" y="1549325"/>
            <a:ext cx="2522198" cy="51343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Horses determine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5BEFCF"/>
                </a:solidFill>
                <a:effectLst/>
                <a:uLnTx/>
                <a:uFillTx/>
                <a:latin typeface="Century Gothic" panose="020B0502020202020204" pitchFamily="34" charset="0"/>
                <a:ea typeface="+mn-ea"/>
                <a:cs typeface="+mn-cs"/>
              </a:rPr>
              <a:t>best practices</a:t>
            </a:r>
          </a:p>
        </p:txBody>
      </p:sp>
      <p:pic>
        <p:nvPicPr>
          <p:cNvPr id="3" name="Graphic 2" descr="Checkbox Checked with solid fill">
            <a:extLst>
              <a:ext uri="{FF2B5EF4-FFF2-40B4-BE49-F238E27FC236}">
                <a16:creationId xmlns:a16="http://schemas.microsoft.com/office/drawing/2014/main" id="{516531EC-644D-E0B6-D621-86E83E982F3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2139" y="5879419"/>
            <a:ext cx="621532" cy="621532"/>
          </a:xfrm>
          <a:prstGeom prst="rect">
            <a:avLst/>
          </a:prstGeom>
        </p:spPr>
      </p:pic>
      <p:pic>
        <p:nvPicPr>
          <p:cNvPr id="4" name="Graphic 3" descr="Checkbox Checked with solid fill">
            <a:extLst>
              <a:ext uri="{FF2B5EF4-FFF2-40B4-BE49-F238E27FC236}">
                <a16:creationId xmlns:a16="http://schemas.microsoft.com/office/drawing/2014/main" id="{5415B2E4-ECB3-A5A6-E0D3-E12131A0BD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26362" y="5089631"/>
            <a:ext cx="657089" cy="657089"/>
          </a:xfrm>
          <a:prstGeom prst="rect">
            <a:avLst/>
          </a:prstGeom>
        </p:spPr>
      </p:pic>
      <p:pic>
        <p:nvPicPr>
          <p:cNvPr id="5" name="Graphic 4" descr="Checkbox Checked with solid fill">
            <a:extLst>
              <a:ext uri="{FF2B5EF4-FFF2-40B4-BE49-F238E27FC236}">
                <a16:creationId xmlns:a16="http://schemas.microsoft.com/office/drawing/2014/main" id="{BD3C6077-36F2-D641-B7CA-40F86C815C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1535" y="4275534"/>
            <a:ext cx="634386" cy="634386"/>
          </a:xfrm>
          <a:prstGeom prst="rect">
            <a:avLst/>
          </a:prstGeom>
        </p:spPr>
      </p:pic>
      <p:pic>
        <p:nvPicPr>
          <p:cNvPr id="6" name="Graphic 5" descr="Checkbox Checked with solid fill">
            <a:extLst>
              <a:ext uri="{FF2B5EF4-FFF2-40B4-BE49-F238E27FC236}">
                <a16:creationId xmlns:a16="http://schemas.microsoft.com/office/drawing/2014/main" id="{90A1C31D-6BFC-11EA-AD8B-CCC092D72A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44929" y="3486372"/>
            <a:ext cx="634386" cy="634386"/>
          </a:xfrm>
          <a:prstGeom prst="rect">
            <a:avLst/>
          </a:prstGeom>
        </p:spPr>
      </p:pic>
      <p:pic>
        <p:nvPicPr>
          <p:cNvPr id="7" name="Graphic 6" descr="Checkbox Checked with solid fill">
            <a:extLst>
              <a:ext uri="{FF2B5EF4-FFF2-40B4-BE49-F238E27FC236}">
                <a16:creationId xmlns:a16="http://schemas.microsoft.com/office/drawing/2014/main" id="{86609850-443A-1AC0-C25B-C95DFFC30A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69563" y="1900344"/>
            <a:ext cx="634386" cy="634386"/>
          </a:xfrm>
          <a:prstGeom prst="rect">
            <a:avLst/>
          </a:prstGeom>
        </p:spPr>
      </p:pic>
      <p:sp>
        <p:nvSpPr>
          <p:cNvPr id="2" name="Rectangle 1">
            <a:extLst>
              <a:ext uri="{FF2B5EF4-FFF2-40B4-BE49-F238E27FC236}">
                <a16:creationId xmlns:a16="http://schemas.microsoft.com/office/drawing/2014/main" id="{BFEEB942-7744-39D4-F15E-6834CDE351BC}"/>
              </a:ext>
            </a:extLst>
          </p:cNvPr>
          <p:cNvSpPr/>
          <p:nvPr/>
        </p:nvSpPr>
        <p:spPr>
          <a:xfrm>
            <a:off x="4356523" y="2790570"/>
            <a:ext cx="227785" cy="194523"/>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0BA1AE6-64BE-C768-471E-3B51332FB26B}"/>
              </a:ext>
            </a:extLst>
          </p:cNvPr>
          <p:cNvSpPr/>
          <p:nvPr/>
        </p:nvSpPr>
        <p:spPr>
          <a:xfrm>
            <a:off x="5080894" y="1238347"/>
            <a:ext cx="199562" cy="185116"/>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9020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6314E"/>
        </a:solidFill>
        <a:effectLst/>
      </p:bgPr>
    </p:bg>
    <p:spTree>
      <p:nvGrpSpPr>
        <p:cNvPr id="1" name="">
          <a:extLst>
            <a:ext uri="{FF2B5EF4-FFF2-40B4-BE49-F238E27FC236}">
              <a16:creationId xmlns:a16="http://schemas.microsoft.com/office/drawing/2014/main" id="{D1842E92-4DF5-F219-3E2B-F968DCB16E58}"/>
            </a:ext>
          </a:extLst>
        </p:cNvPr>
        <p:cNvGrpSpPr/>
        <p:nvPr/>
      </p:nvGrpSpPr>
      <p:grpSpPr>
        <a:xfrm>
          <a:off x="0" y="0"/>
          <a:ext cx="0" cy="0"/>
          <a:chOff x="0" y="0"/>
          <a:chExt cx="0" cy="0"/>
        </a:xfrm>
      </p:grpSpPr>
      <p:pic>
        <p:nvPicPr>
          <p:cNvPr id="10" name="Picture 9" descr="A circle of animals with text&#10;&#10;Description automatically generated">
            <a:extLst>
              <a:ext uri="{FF2B5EF4-FFF2-40B4-BE49-F238E27FC236}">
                <a16:creationId xmlns:a16="http://schemas.microsoft.com/office/drawing/2014/main" id="{A222EAD1-4EAE-2897-4A58-6E8F391114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201" y="281283"/>
            <a:ext cx="1175657" cy="1184660"/>
          </a:xfrm>
          <a:prstGeom prst="rect">
            <a:avLst/>
          </a:prstGeom>
        </p:spPr>
      </p:pic>
      <p:pic>
        <p:nvPicPr>
          <p:cNvPr id="9" name="Picture 8" descr="A logo with a horse head and text&#10;&#10;AI-generated content may be incorrect.">
            <a:extLst>
              <a:ext uri="{FF2B5EF4-FFF2-40B4-BE49-F238E27FC236}">
                <a16:creationId xmlns:a16="http://schemas.microsoft.com/office/drawing/2014/main" id="{B50C4531-432E-6C5B-061E-9B9EB658B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2816" y="281283"/>
            <a:ext cx="1328057" cy="1328057"/>
          </a:xfrm>
          <a:prstGeom prst="rect">
            <a:avLst/>
          </a:prstGeom>
        </p:spPr>
      </p:pic>
      <p:sp>
        <p:nvSpPr>
          <p:cNvPr id="14" name="Title 1">
            <a:extLst>
              <a:ext uri="{FF2B5EF4-FFF2-40B4-BE49-F238E27FC236}">
                <a16:creationId xmlns:a16="http://schemas.microsoft.com/office/drawing/2014/main" id="{F614F3CF-4EAF-5361-D934-FFC1E6261A14}"/>
              </a:ext>
            </a:extLst>
          </p:cNvPr>
          <p:cNvSpPr txBox="1">
            <a:spLocks/>
          </p:cNvSpPr>
          <p:nvPr/>
        </p:nvSpPr>
        <p:spPr>
          <a:xfrm>
            <a:off x="1711341" y="556741"/>
            <a:ext cx="8860990" cy="9603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rPr>
              <a:t>Five Domains Project</a:t>
            </a:r>
            <a:endParaRPr kumimoji="0" lang="en-AU" sz="6000" b="1" i="0" u="none" strike="noStrike" kern="1200" cap="none" spc="0" normalizeH="0" baseline="0" noProof="0">
              <a:ln>
                <a:noFill/>
              </a:ln>
              <a:solidFill>
                <a:srgbClr val="7FCAB5"/>
              </a:solidFill>
              <a:effectLst/>
              <a:uLnTx/>
              <a:uFillTx/>
              <a:latin typeface="Century Gothic" panose="020B0502020202020204" pitchFamily="34" charset="0"/>
              <a:ea typeface="+mj-ea"/>
              <a:cs typeface="+mj-cs"/>
            </a:endParaRPr>
          </a:p>
        </p:txBody>
      </p:sp>
      <p:sp>
        <p:nvSpPr>
          <p:cNvPr id="16" name="Subtitle 2">
            <a:extLst>
              <a:ext uri="{FF2B5EF4-FFF2-40B4-BE49-F238E27FC236}">
                <a16:creationId xmlns:a16="http://schemas.microsoft.com/office/drawing/2014/main" id="{994824EA-2027-41D5-6DD2-FF32A4526853}"/>
              </a:ext>
            </a:extLst>
          </p:cNvPr>
          <p:cNvSpPr txBox="1">
            <a:spLocks/>
          </p:cNvSpPr>
          <p:nvPr/>
        </p:nvSpPr>
        <p:spPr>
          <a:xfrm>
            <a:off x="711201" y="5954689"/>
            <a:ext cx="4226892" cy="104982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FAF7ED"/>
                </a:solidFill>
                <a:effectLst/>
                <a:uLnTx/>
                <a:uFillTx/>
                <a:latin typeface="Century Gothic" panose="020B0502020202020204" pitchFamily="34" charset="0"/>
                <a:ea typeface="+mn-ea"/>
                <a:cs typeface="+mn-cs"/>
              </a:rPr>
              <a:t>Glenda Spooner Farm, October 2024</a:t>
            </a:r>
          </a:p>
        </p:txBody>
      </p:sp>
      <p:sp>
        <p:nvSpPr>
          <p:cNvPr id="17" name="Subtitle 2">
            <a:extLst>
              <a:ext uri="{FF2B5EF4-FFF2-40B4-BE49-F238E27FC236}">
                <a16:creationId xmlns:a16="http://schemas.microsoft.com/office/drawing/2014/main" id="{257F3423-958C-0815-0159-EE03301D6559}"/>
              </a:ext>
            </a:extLst>
          </p:cNvPr>
          <p:cNvSpPr txBox="1">
            <a:spLocks/>
          </p:cNvSpPr>
          <p:nvPr/>
        </p:nvSpPr>
        <p:spPr>
          <a:xfrm>
            <a:off x="6434458" y="5954689"/>
            <a:ext cx="4962343" cy="3566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Welfare Assessment for Horses in Yards (WAHY) : 40 criteria, ~10 hours  </a:t>
            </a:r>
          </a:p>
        </p:txBody>
      </p:sp>
      <p:pic>
        <p:nvPicPr>
          <p:cNvPr id="20" name="Picture 19" descr="A group of people sitting around a table&#10;&#10;AI-generated content may be incorrect.">
            <a:extLst>
              <a:ext uri="{FF2B5EF4-FFF2-40B4-BE49-F238E27FC236}">
                <a16:creationId xmlns:a16="http://schemas.microsoft.com/office/drawing/2014/main" id="{579FD965-81D4-2610-4691-C7DF2796F6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05" y="2084762"/>
            <a:ext cx="4838100" cy="3628575"/>
          </a:xfrm>
          <a:prstGeom prst="rect">
            <a:avLst/>
          </a:prstGeom>
        </p:spPr>
      </p:pic>
      <p:pic>
        <p:nvPicPr>
          <p:cNvPr id="22" name="Picture 21" descr="A close-up of a newspaper&#10;&#10;AI-generated content may be incorrect.">
            <a:extLst>
              <a:ext uri="{FF2B5EF4-FFF2-40B4-BE49-F238E27FC236}">
                <a16:creationId xmlns:a16="http://schemas.microsoft.com/office/drawing/2014/main" id="{18D9C59F-C9BC-85ED-CF7E-E25D55F1F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5895" y="2030466"/>
            <a:ext cx="5811924" cy="3763581"/>
          </a:xfrm>
          <a:prstGeom prst="rect">
            <a:avLst/>
          </a:prstGeom>
        </p:spPr>
      </p:pic>
    </p:spTree>
    <p:extLst>
      <p:ext uri="{BB962C8B-B14F-4D97-AF65-F5344CB8AC3E}">
        <p14:creationId xmlns:p14="http://schemas.microsoft.com/office/powerpoint/2010/main" val="1322901190"/>
      </p:ext>
    </p:extLst>
  </p:cSld>
  <p:clrMapOvr>
    <a:masterClrMapping/>
  </p:clrMapOvr>
</p:sld>
</file>

<file path=ppt/theme/theme1.xml><?xml version="1.0" encoding="utf-8"?>
<a:theme xmlns:a="http://schemas.openxmlformats.org/drawingml/2006/main" name="Office Theme">
  <a:themeElements>
    <a:clrScheme name="Custom 1">
      <a:dk1>
        <a:srgbClr val="3A3838"/>
      </a:dk1>
      <a:lt1>
        <a:sysClr val="window" lastClr="FFFFFF"/>
      </a:lt1>
      <a:dk2>
        <a:srgbClr val="44546A"/>
      </a:dk2>
      <a:lt2>
        <a:srgbClr val="F2F2F2"/>
      </a:lt2>
      <a:accent1>
        <a:srgbClr val="034A90"/>
      </a:accent1>
      <a:accent2>
        <a:srgbClr val="70AD47"/>
      </a:accent2>
      <a:accent3>
        <a:srgbClr val="ED7D31"/>
      </a:accent3>
      <a:accent4>
        <a:srgbClr val="85C0FB"/>
      </a:accent4>
      <a:accent5>
        <a:srgbClr val="EC44B4"/>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2286d8-389a-49bb-9cd6-b4144e0e792c">
      <Terms xmlns="http://schemas.microsoft.com/office/infopath/2007/PartnerControls"/>
    </lcf76f155ced4ddcb4097134ff3c332f>
    <TaxCatchAll xmlns="dca09520-4900-4a7c-929a-ff8d8d08525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E86DFD43EAA04FB498A7AF4CA1C06B" ma:contentTypeVersion="11" ma:contentTypeDescription="Create a new document." ma:contentTypeScope="" ma:versionID="e6a9f008a4db1d23c1242aba6002d4fb">
  <xsd:schema xmlns:xsd="http://www.w3.org/2001/XMLSchema" xmlns:xs="http://www.w3.org/2001/XMLSchema" xmlns:p="http://schemas.microsoft.com/office/2006/metadata/properties" xmlns:ns2="572286d8-389a-49bb-9cd6-b4144e0e792c" xmlns:ns3="dca09520-4900-4a7c-929a-ff8d8d08525c" targetNamespace="http://schemas.microsoft.com/office/2006/metadata/properties" ma:root="true" ma:fieldsID="90af7831d23c531997ff7baf9b9dc845" ns2:_="" ns3:_="">
    <xsd:import namespace="572286d8-389a-49bb-9cd6-b4144e0e792c"/>
    <xsd:import namespace="dca09520-4900-4a7c-929a-ff8d8d08525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2286d8-389a-49bb-9cd6-b4144e0e79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3de444-05eb-44cd-914f-e30d5c3bf9a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a09520-4900-4a7c-929a-ff8d8d08525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f2a462-a385-4526-b004-44d4b8a7e8d2}" ma:internalName="TaxCatchAll" ma:showField="CatchAllData" ma:web="dca09520-4900-4a7c-929a-ff8d8d0852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684C1A-4E03-48CF-866C-D83F0062B259}">
  <ds:schemaRefs>
    <ds:schemaRef ds:uri="http://schemas.microsoft.com/sharepoint/v3/contenttype/forms"/>
  </ds:schemaRefs>
</ds:datastoreItem>
</file>

<file path=customXml/itemProps2.xml><?xml version="1.0" encoding="utf-8"?>
<ds:datastoreItem xmlns:ds="http://schemas.openxmlformats.org/officeDocument/2006/customXml" ds:itemID="{C1F9FDB5-F295-4A56-9789-7BCD5A636CC3}">
  <ds:schemaRefs>
    <ds:schemaRef ds:uri="572286d8-389a-49bb-9cd6-b4144e0e792c"/>
    <ds:schemaRef ds:uri="dca09520-4900-4a7c-929a-ff8d8d08525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D1E69B2-C4CA-48CF-B5D8-1676647D712C}">
  <ds:schemaRefs>
    <ds:schemaRef ds:uri="572286d8-389a-49bb-9cd6-b4144e0e792c"/>
    <ds:schemaRef ds:uri="dca09520-4900-4a7c-929a-ff8d8d0852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13</Notes>
  <HiddenSlides>0</HiddenSlide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1_Office Theme</vt:lpstr>
      <vt:lpstr>Practical application of the Five Domains Model for Animal Welfare Assessment</vt:lpstr>
      <vt:lpstr>Outline</vt:lpstr>
      <vt:lpstr>World Horse Welfare</vt:lpstr>
      <vt:lpstr>World Horse Welfare – what we do</vt:lpstr>
      <vt:lpstr>PowerPoint Presentation</vt:lpstr>
      <vt:lpstr>PowerPoint Presentation</vt:lpstr>
      <vt:lpstr>PowerPoint Presentation</vt:lpstr>
      <vt:lpstr>PowerPoint Presentation</vt:lpstr>
      <vt:lpstr>PowerPoint Presentation</vt:lpstr>
      <vt:lpstr>PowerPoint Presentation</vt:lpstr>
      <vt:lpstr>What does that mean in practice?</vt:lpstr>
      <vt:lpstr>Why the outcomes aren’t ‘one size fits all’</vt:lpstr>
      <vt:lpstr>So, what can you do?</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Yearley</dc:creator>
  <cp:revision>24</cp:revision>
  <dcterms:created xsi:type="dcterms:W3CDTF">2024-10-07T14:38:14Z</dcterms:created>
  <dcterms:modified xsi:type="dcterms:W3CDTF">2025-10-17T16:47:36Z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c229f08-7596-47ce-a2b4-a5b6a5870236_Enabled">
    <vt:lpwstr>true</vt:lpwstr>
  </property>
  <property fmtid="{D5CDD505-2E9C-101B-9397-08002B2CF9AE}" pid="3" name="MSIP_Label_ac229f08-7596-47ce-a2b4-a5b6a5870236_SetDate">
    <vt:lpwstr>2024-10-07T14:38:14Z</vt:lpwstr>
  </property>
  <property fmtid="{D5CDD505-2E9C-101B-9397-08002B2CF9AE}" pid="4" name="MSIP_Label_ac229f08-7596-47ce-a2b4-a5b6a5870236_Method">
    <vt:lpwstr>Standard</vt:lpwstr>
  </property>
  <property fmtid="{D5CDD505-2E9C-101B-9397-08002B2CF9AE}" pid="5" name="MSIP_Label_ac229f08-7596-47ce-a2b4-a5b6a5870236_Name">
    <vt:lpwstr>General</vt:lpwstr>
  </property>
  <property fmtid="{D5CDD505-2E9C-101B-9397-08002B2CF9AE}" pid="6" name="MSIP_Label_ac229f08-7596-47ce-a2b4-a5b6a5870236_SiteId">
    <vt:lpwstr>5b5250c2-e95b-4bf9-aa8f-da8720bc78cc</vt:lpwstr>
  </property>
  <property fmtid="{D5CDD505-2E9C-101B-9397-08002B2CF9AE}" pid="7" name="MSIP_Label_ac229f08-7596-47ce-a2b4-a5b6a5870236_ActionId">
    <vt:lpwstr>af4a9d65-dc1a-4945-ae31-22c576946bbf</vt:lpwstr>
  </property>
  <property fmtid="{D5CDD505-2E9C-101B-9397-08002B2CF9AE}" pid="8" name="MSIP_Label_ac229f08-7596-47ce-a2b4-a5b6a5870236_ContentBits">
    <vt:lpwstr>0</vt:lpwstr>
  </property>
  <property fmtid="{D5CDD505-2E9C-101B-9397-08002B2CF9AE}" pid="9" name="ContentTypeId">
    <vt:lpwstr>0x01010082E86DFD43EAA04FB498A7AF4CA1C06B</vt:lpwstr>
  </property>
  <property fmtid="{D5CDD505-2E9C-101B-9397-08002B2CF9AE}" pid="10" name="MediaServiceImageTags">
    <vt:lpwstr/>
  </property>
</Properties>
</file>