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3" r:id="rId6"/>
  </p:sldMasterIdLst>
  <p:sldIdLst>
    <p:sldId id="256" r:id="rId7"/>
    <p:sldId id="257" r:id="rId8"/>
    <p:sldId id="258" r:id="rId9"/>
    <p:sldId id="272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8"/>
    <a:srgbClr val="DC2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440E13-26B1-43EF-8E62-560C955CEF2D}" v="10" dt="2025-10-20T07:44:42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5938-A9D2-A3A4-97D0-F416D2D12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829" y="164614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4B1B1-3C76-6F8A-BD6F-98D130D14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829" y="412582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D5EC2-6382-9AE0-4A89-19B51E77A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288"/>
                </a:solidFill>
                <a:latin typeface="Avenir LT Std 45 Book" panose="020B0502020203020204" pitchFamily="34" charset="0"/>
              </a:defRPr>
            </a:lvl1pPr>
          </a:lstStyle>
          <a:p>
            <a:fld id="{3655DC16-3508-41DB-8AA7-C11E8B65D5F5}" type="datetimeFigureOut">
              <a:rPr lang="en-GB" smtClean="0"/>
              <a:pPr/>
              <a:t>20/10/2025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6D06A-60EB-31A1-92ED-6391CA30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288"/>
                </a:solidFill>
                <a:latin typeface="Avenir LT Std 45 Book" panose="020B05020202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03B3C-0FAE-F9DC-ECFA-B5455B23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89229" cy="365125"/>
          </a:xfrm>
        </p:spPr>
        <p:txBody>
          <a:bodyPr/>
          <a:lstStyle>
            <a:lvl1pPr>
              <a:defRPr>
                <a:solidFill>
                  <a:srgbClr val="004288"/>
                </a:solidFill>
                <a:latin typeface="Avenir LT Std 45 Book" panose="020B0502020203020204" pitchFamily="34" charset="0"/>
              </a:defRPr>
            </a:lvl1pPr>
          </a:lstStyle>
          <a:p>
            <a:fld id="{BE30BF69-186E-432E-B1C2-22A7892056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17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83DA-0B99-C560-4B80-60694149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F47B8-880A-4424-4624-190AF48C5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86221-FD8A-1F88-C2F8-0FA1D71D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DC16-3508-41DB-8AA7-C11E8B65D5F5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A9B50-8412-DBD7-BA0C-E45DD1E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213D-EC36-6C37-7615-0398F75B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BF69-186E-432E-B1C2-22A789205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5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A19EF-682E-B868-CAD8-2A2414F45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105857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AF2EC-4E77-C6E5-E979-861A460D4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E78D5-D4D7-BEF7-57BD-FAB62C51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DC16-3508-41DB-8AA7-C11E8B65D5F5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018F1-FEDB-14C3-BB08-292DEE83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90845-BFDF-7707-9E01-AE99EA40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BF69-186E-432E-B1C2-22A789205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562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B3A970-F7DF-F73F-96E9-3AA14B3BED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955044" y="0"/>
            <a:ext cx="12369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3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3161-8E44-8EEE-5E88-D0A7B44E5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79553-4701-6B51-0823-AF367C866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B0DFC-A3A0-2704-71C9-C859F3D5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94B2-199E-4FAB-ADDC-E6EA497DEE8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CC593-B34D-022D-673B-2B4CBF03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D9186-9DA6-182B-7B7E-574008C5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6078-488E-4176-AEDF-F7EE8FA65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24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6208-5F7C-DCD6-A702-D5A4C68E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8521B-D79A-F251-5460-D4E62788E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9F862-7ED5-D676-AA90-32BE9094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94B2-199E-4FAB-ADDC-E6EA497DEE8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38C1A-F796-BB89-9D72-BCBB0F3A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12423-15E2-0333-004B-CB656951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6078-488E-4176-AEDF-F7EE8FA65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143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DFED-7022-E83E-5492-34C9DAF2F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29B1B-3DC2-8B66-A4D9-8EABD540B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F027A-2409-7F7D-382E-682CC60E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94B2-199E-4FAB-ADDC-E6EA497DEE8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E79E0-3591-5B47-C9A3-210F7381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83C79-0A81-0BF4-AA86-32C93A83B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6078-488E-4176-AEDF-F7EE8FA65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22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48AC-D39C-1847-9721-4B5B6FE1E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D8D3C-6D95-4ED9-D798-9871B8FDF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069CB-D0E6-F22D-57F6-083834408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645C4-BDD8-7E7D-44D8-FC9C2688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94B2-199E-4FAB-ADDC-E6EA497DEE8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0056F-38C6-1A79-0A82-0920977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87EA7-4C8C-05A0-83FC-0B1A0B94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6078-488E-4176-AEDF-F7EE8FA65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49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59B2-F004-47C9-A246-48B6213F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75038-879C-310B-A889-4B9D3C884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5D102-E477-CFE9-102E-836500297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5E577-43B2-F0F5-9EB4-0832E4905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22C606-75BD-2C56-CDC2-30E7E89B8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CCC48E-5EDC-B3A2-E47E-083187EE4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94B2-199E-4FAB-ADDC-E6EA497DEE8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E8676D-4263-147A-4DAE-80CF014D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12F5C-608E-97C2-A35A-E6A1A46C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6078-488E-4176-AEDF-F7EE8FA65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03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A5931-930E-4556-798F-11476A87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C9581-5C80-C18B-36DA-85C95DDE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94B2-199E-4FAB-ADDC-E6EA497DEE8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4999F-44D3-048F-EF01-9EC367FA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9F494-E5F8-2FBE-94C8-0F9BA12D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6078-488E-4176-AEDF-F7EE8FA65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430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ED0F-B336-8159-EF1C-75A3783F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94B2-199E-4FAB-ADDC-E6EA497DEE8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4CBC9-19D0-B497-549E-C2FD8B4B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F77C5-1FED-0688-0D59-C448C098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6078-488E-4176-AEDF-F7EE8FA65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10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00FAC-C42E-F2BC-0CCC-1CDEDBCC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72D78-DC62-2333-3348-F761DFE12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EF417-CA7A-EE42-DC43-38B59071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DC16-3508-41DB-8AA7-C11E8B65D5F5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31874-1685-1C79-77C9-B79593E30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34111-8B9C-2908-A5EA-CBC9355E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BF69-186E-432E-B1C2-22A789205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450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DE91-E2E6-5415-7DEE-3BF25C4C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32213-8DFB-736E-8E4C-D3BB8E599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8DA99-E844-7D79-CBD4-0C7D4B637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14749-ECBB-2158-3358-23F7F5F5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94B2-199E-4FAB-ADDC-E6EA497DEE8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8FCC5-82D4-767D-91AB-822AD94A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A6C6A-1D70-A32A-01D5-E4C46B4C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6078-488E-4176-AEDF-F7EE8FA65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394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B92D-3284-F35B-23B7-BF0CEDA14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C07451-602A-7119-F4DB-937046A08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60B9C-362E-4A42-D198-3C8A00123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7808B-DC1C-CDF0-553F-8CCF8122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94B2-199E-4FAB-ADDC-E6EA497DEE8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8DF43-D513-3B88-05C8-B0F88806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9134B-3638-9481-3F21-7CE70166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6078-488E-4176-AEDF-F7EE8FA65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117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144C9-FAC9-C43C-1871-638C2024B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EA95E-7672-06CE-B751-D8604B298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78727-E351-8789-4314-096C28F6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94B2-199E-4FAB-ADDC-E6EA497DEE8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9B176-5E71-C36B-6307-DDE150A1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45A35-A43D-1426-732B-DA2FE9E9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6078-488E-4176-AEDF-F7EE8FA65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88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4E78B-E1FD-1555-FFAF-AD8CE5AA2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DCC74-41F9-A53E-3F15-14ABBB3B0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A23A3-A6B0-D48A-40A6-CEE7F1BB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94B2-199E-4FAB-ADDC-E6EA497DEE8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D8BD9-F8C4-62DA-14C3-D5ED58CD5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AEB1D-F880-75F3-B9EA-39C7B481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6078-488E-4176-AEDF-F7EE8FA65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975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EF20-9234-56B4-D3E6-7CF454E9E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B5CC8-2A7F-E53F-98BD-F72D5C060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2ED4E-A1B7-C247-13DD-62B16EE4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A54-2C3C-434A-A08D-C7FDBD601AF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EC530-C549-A22B-294A-361ABB64C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DCBA-5F84-2A0C-8418-89027422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0B75-EDCB-4581-8CC9-8E245E50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63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AF08-F25B-0245-8993-915BABB8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38813-68A8-FFB7-C5E0-D89FB3F03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F11C3-C7A9-CEE3-7C60-2420A2F2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A54-2C3C-434A-A08D-C7FDBD601AF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84C7D-C32F-52C2-B86E-C6A3ED153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7CB7E-00FF-004E-2C42-32646E7D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0B75-EDCB-4581-8CC9-8E245E50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32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8A3F-1C57-5626-1CE7-21EF6D7E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5CF89-60A2-8DFE-8E2C-EB96E5F67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B2125-8E69-4B32-0729-9C1EFABDE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A54-2C3C-434A-A08D-C7FDBD601AF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0CD7E-2EFA-0DE3-10AF-F0D19D11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06F68-DBE2-1025-5326-D15D5DBE0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0B75-EDCB-4581-8CC9-8E245E50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007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7593-E5F6-5746-D86A-23FCFBAD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948C8-654C-D26F-A0D1-3035B9CD2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591D4-87ED-2ECA-BDDE-51B889B00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007DC-5EFE-4F9F-0095-9210F43B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A54-2C3C-434A-A08D-C7FDBD601AF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FBEFB-4B9A-F36B-7EA5-1F285335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60E60-5AD0-F5CF-1E17-15C22BAD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0B75-EDCB-4581-8CC9-8E245E50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129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C65BC-E69E-9A24-DDC0-7E492F23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C0C0B-C22E-0EE9-D188-5035B5D07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44212-89C6-2F83-F8ED-30FF0764C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764B7-57E5-66FD-C204-3CF6652F3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52D6A-9576-6303-B56A-4D3AC33A6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C021A2-CDA7-1A7C-CBAC-681F8EC0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A54-2C3C-434A-A08D-C7FDBD601AF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C63B5-E766-0354-D9BC-C32A3B749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C1CF8-18D4-EF00-F538-A0677B8C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0B75-EDCB-4581-8CC9-8E245E50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40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104F-5918-60A3-1676-96016A16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D64E8-C7DE-91CF-EF5B-16C1E4557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A54-2C3C-434A-A08D-C7FDBD601AF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23646-B715-8DCB-9C42-B20DEDDF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37FAC-C13B-9200-9849-4C16760F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0B75-EDCB-4581-8CC9-8E245E50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38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8A6A-D3E4-6A45-DF9D-ECFB5C18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1709738"/>
            <a:ext cx="10280341" cy="27202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E47F9-1015-C2F3-DCB3-D7D4B3123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416" y="4589463"/>
            <a:ext cx="102803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65625-3E8A-8DAA-25A7-ED2335240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DC16-3508-41DB-8AA7-C11E8B65D5F5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136AA-37E5-D88B-4031-4ED5A768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7F055-8A89-414B-D2EE-C0ECEBFC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BF69-186E-432E-B1C2-22A789205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848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E15EE-ECC9-8656-9BCB-410CBFBB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A54-2C3C-434A-A08D-C7FDBD601AF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3E7DD-DAB5-6C69-3BF5-676930AB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D1EF9-C43C-CCCE-5E66-CAFDFC25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0B75-EDCB-4581-8CC9-8E245E50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49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01E80-DB37-4CC4-4933-F1E90446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83A6F-D9DA-3BD7-826C-ECF502E21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C779C-5A1A-CF57-B0BD-5F4C1FA30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C5BD9-720F-6315-4919-1BB16E6A7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A54-2C3C-434A-A08D-C7FDBD601AF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2DBA6-2C2A-F177-E79D-59C82023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EA827-B6D7-E16F-0A87-8ED069BF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0B75-EDCB-4581-8CC9-8E245E50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33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D040-3189-F49C-C1F7-213336A1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F21342-7F71-60B0-FD03-E3CAAB2E2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DB599-B83A-0EDA-FEF2-15C7E4D6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247F1-4302-7BF0-D484-C75EADD5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A54-2C3C-434A-A08D-C7FDBD601AF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44EF8-886B-C693-77D2-A702E893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C2CF1-0016-3214-DDAA-7D214C12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0B75-EDCB-4581-8CC9-8E245E50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394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B747-BC99-BA19-76C8-9DA388B9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17280-981F-ECE0-8506-9636216CD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79842-4345-ED9E-F3B6-E92FC3A67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A54-2C3C-434A-A08D-C7FDBD601AF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FA58A-F53F-3175-CD91-E853934FA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5C7D5-207B-8E71-2F22-AEFF3C000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0B75-EDCB-4581-8CC9-8E245E50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910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FF75BE-EAFF-4AC4-E21C-89846AAD5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5FF65-5617-37DE-54FD-3B45ACEA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F9BA6-702F-4D47-358F-EEF0D7A9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A54-2C3C-434A-A08D-C7FDBD601AF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D3A8B-28FD-D8F7-163D-7EB55562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AF31A-5B2B-7EB4-7B3B-F25F7CA1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0B75-EDCB-4581-8CC9-8E245E50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04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58D1-A51B-6559-2A73-E38B8CBB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897780"/>
            <a:ext cx="999255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9FC01-A004-1168-18D6-C9D0E746D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416" y="1825625"/>
            <a:ext cx="509874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3E11C-ED27-2952-4FA9-FFCE4A78E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2016" y="1825625"/>
            <a:ext cx="509874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DC156-7A63-F99A-0F03-B75E93FC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DC16-3508-41DB-8AA7-C11E8B65D5F5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A3AE7-7143-C34E-43F3-53618043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65D1F-D04D-5061-B64D-4B2D3ED8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BF69-186E-432E-B1C2-22A789205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5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22B1-21B6-BC40-43D0-D644BC04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370682"/>
            <a:ext cx="1028034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EDCE5-12A3-2F5E-C56C-607836E4F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416" y="1686720"/>
            <a:ext cx="50425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6BCBA-8B6B-1274-BBF7-F6D6846C3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416" y="2510632"/>
            <a:ext cx="50425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5721DC-740C-49CA-D720-CA78F6354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8242" y="1681163"/>
            <a:ext cx="50425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D4EAE-CB32-1D86-69A2-56061F397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8242" y="2505075"/>
            <a:ext cx="50425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63626-F8FA-846B-FF1A-976507EFE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DC16-3508-41DB-8AA7-C11E8B65D5F5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7A6599-1660-0778-083C-22CFADA5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7EE60-CF66-4023-B03A-3C628191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BF69-186E-432E-B1C2-22A789205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03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DA7E8-F5A6-1B37-05ED-43AFB287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4AC68-CF08-FE00-4DAD-36B6A82B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DC16-3508-41DB-8AA7-C11E8B65D5F5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6BFF5-19E3-0DB7-471B-E7297B62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2E2A2-722D-D5E2-B1E6-1B5BA21B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BF69-186E-432E-B1C2-22A789205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8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90C908-3206-9BC0-B3D8-4560FBA3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DC16-3508-41DB-8AA7-C11E8B65D5F5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B396A-96E7-7034-FBC8-BF1E663C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F1D7F-4483-C4E4-F22A-289C542A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BF69-186E-432E-B1C2-22A789205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64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634A-A03C-23F9-DE64-F3D2C1D8F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B2BBA-BC6A-0E60-8428-53E3BC2C9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288" y="987425"/>
            <a:ext cx="613447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7AE29-B2E1-DD23-2CC4-9A9745670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416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529D3-038F-507E-D057-ED24A69C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DC16-3508-41DB-8AA7-C11E8B65D5F5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C161F-ECF3-1719-D8D3-BBAEA0AE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BA6F1-EA53-A03D-9CD1-24B8F601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BF69-186E-432E-B1C2-22A789205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1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0FA6-4087-4467-457C-42DA892D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2EADDE-F65A-9D57-3CB7-5C069598B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78532" y="987425"/>
            <a:ext cx="615222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C5FAF-5687-0EF8-A370-F24D348EE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416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DDBA3-CE9C-6360-DFFE-48399FAD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DC16-3508-41DB-8AA7-C11E8B65D5F5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23720-65F9-32A2-FEAA-DF4AB6271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762F9-B801-99B5-882E-B67321EE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BF69-186E-432E-B1C2-22A789205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11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718FDE-86B0-4424-E211-55A0ED15C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498287"/>
            <a:ext cx="102803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DDC5A-8DEB-7C5F-4CC4-881427335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416" y="2068497"/>
            <a:ext cx="10280341" cy="4074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5FFD5-6635-A2D0-2164-FC7A8B0F2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416" y="6347410"/>
            <a:ext cx="28222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288"/>
                </a:solidFill>
                <a:latin typeface="Avenir LT Std 45 Book" panose="020B0502020203020204" pitchFamily="34" charset="0"/>
              </a:defRPr>
            </a:lvl1pPr>
          </a:lstStyle>
          <a:p>
            <a:fld id="{3655DC16-3508-41DB-8AA7-C11E8B65D5F5}" type="datetimeFigureOut">
              <a:rPr lang="en-GB" smtClean="0"/>
              <a:pPr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31959-3DA6-5692-324E-312D9D79A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9820" y="6347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4288"/>
                </a:solidFill>
                <a:latin typeface="Avenir LT Std 45 Book" panose="020B05020202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6030B-021B-9E4F-A37D-AA978E1F0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820" y="6347410"/>
            <a:ext cx="2428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288"/>
                </a:solidFill>
                <a:latin typeface="Avenir LT Std 45 Book" panose="020B0502020203020204" pitchFamily="34" charset="0"/>
              </a:defRPr>
            </a:lvl1pPr>
          </a:lstStyle>
          <a:p>
            <a:fld id="{BE30BF69-186E-432E-B1C2-22A78920563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A red and blue stripe&#10;&#10;Description automatically generated">
            <a:extLst>
              <a:ext uri="{FF2B5EF4-FFF2-40B4-BE49-F238E27FC236}">
                <a16:creationId xmlns:a16="http://schemas.microsoft.com/office/drawing/2014/main" id="{549AA97F-03F9-A852-3C8F-02FE4DBB5D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33" y="1017"/>
            <a:ext cx="1024170" cy="67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8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C2F34"/>
          </a:solidFill>
          <a:latin typeface="Avenir 85 Heavy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288"/>
          </a:solidFill>
          <a:latin typeface="Avenir LT Std 45 Book" panose="020B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288"/>
          </a:solidFill>
          <a:latin typeface="Avenir LT Std 45 Book" panose="020B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288"/>
          </a:solidFill>
          <a:latin typeface="Avenir LT Std 45 Book" panose="020B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288"/>
          </a:solidFill>
          <a:latin typeface="Avenir LT Std 45 Book" panose="020B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288"/>
          </a:solidFill>
          <a:latin typeface="Avenir LT Std 45 Book" panose="020B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868141-5503-D040-6B52-478022DCC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4AA18-74A8-865A-C032-F6A162258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D7073-8012-B8DD-91DA-2695CD0F1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DB94B2-199E-4FAB-ADDC-E6EA497DEE8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54316-1EE9-8E67-A7E6-DFC5B5EFA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1E0C2-4E8F-BA38-1097-D360749A0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9F6078-488E-4176-AEDF-F7EE8FA65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73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C2F34"/>
          </a:solidFill>
          <a:latin typeface="Avenir 85 Heavy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288"/>
          </a:solidFill>
          <a:latin typeface="Avenir LT Std 45 Book" panose="020B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288"/>
          </a:solidFill>
          <a:latin typeface="Avenir LT Std 45 Book" panose="020B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288"/>
          </a:solidFill>
          <a:latin typeface="Avenir LT Std 45 Book" panose="020B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288"/>
          </a:solidFill>
          <a:latin typeface="Avenir LT Std 45 Book" panose="020B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288"/>
          </a:solidFill>
          <a:latin typeface="Avenir LT Std 45 Book" panose="020B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70C052-CBB9-8D90-9C61-CA8BCE10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4C770-2D98-B8D1-04D0-AA737C254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C70A3-E2B2-5A48-A44A-BBE7A0108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516A54-2C3C-434A-A08D-C7FDBD601AF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4B458-DD60-183A-B6D1-C98A4C72B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68BC4-8401-73B7-280E-4F9E0BAD2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AC0B75-EDCB-4581-8CC9-8E245E50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43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8163-656F-518B-F1BB-C556D579D6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ABRS+ </a:t>
            </a:r>
            <a:r>
              <a:rPr lang="en-GB" sz="5400" dirty="0"/>
              <a:t>Conference</a:t>
            </a:r>
            <a:r>
              <a:rPr lang="en-GB" dirty="0"/>
              <a:t> 2025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C535D-26E7-D559-98CC-372849F4FC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British Equestrian Federation</a:t>
            </a:r>
          </a:p>
          <a:p>
            <a:r>
              <a:rPr lang="en-GB" dirty="0"/>
              <a:t>Jim Eyre</a:t>
            </a:r>
          </a:p>
          <a:p>
            <a:endParaRPr lang="en-GB" dirty="0"/>
          </a:p>
          <a:p>
            <a:r>
              <a:rPr lang="en-GB"/>
              <a:t>20 </a:t>
            </a:r>
            <a:r>
              <a:rPr lang="en-GB" dirty="0"/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2390522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65E3-16D1-77FB-1CB6-EB17B5DE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Qualification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57D21-438E-9E1F-2861-8E80731B9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1</a:t>
            </a:r>
            <a:r>
              <a:rPr lang="en-GB" sz="3600" baseline="30000" dirty="0"/>
              <a:t>st</a:t>
            </a:r>
            <a:r>
              <a:rPr lang="en-GB" sz="3600" dirty="0"/>
              <a:t> 4 Sport Qualification Review – Underway</a:t>
            </a:r>
          </a:p>
          <a:p>
            <a:r>
              <a:rPr lang="en-GB" sz="3600" dirty="0"/>
              <a:t>New direction for qualifications</a:t>
            </a:r>
          </a:p>
          <a:p>
            <a:r>
              <a:rPr lang="en-GB" sz="3600" dirty="0"/>
              <a:t>MB Input into qualification structure</a:t>
            </a:r>
          </a:p>
          <a:p>
            <a:r>
              <a:rPr lang="en-GB" sz="3600" dirty="0"/>
              <a:t>Equine Welfare experts to be consulted</a:t>
            </a:r>
          </a:p>
          <a:p>
            <a:r>
              <a:rPr lang="en-GB" sz="3600" dirty="0"/>
              <a:t>Sport specific technical certificates to be produced</a:t>
            </a:r>
          </a:p>
        </p:txBody>
      </p:sp>
    </p:spTree>
    <p:extLst>
      <p:ext uri="{BB962C8B-B14F-4D97-AF65-F5344CB8AC3E}">
        <p14:creationId xmlns:p14="http://schemas.microsoft.com/office/powerpoint/2010/main" val="262344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B3DF-F76B-423B-27D4-AC10A5687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Member Bodies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C115-4D39-6B6A-697D-D02950976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1635761"/>
            <a:ext cx="10280341" cy="439927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ABRS (L1, L2, L3) </a:t>
            </a:r>
          </a:p>
          <a:p>
            <a:pPr lvl="0"/>
            <a:r>
              <a:rPr lang="en-GB" dirty="0"/>
              <a:t>British Dressage (L2 &amp; L3)</a:t>
            </a:r>
          </a:p>
          <a:p>
            <a:pPr lvl="0"/>
            <a:r>
              <a:rPr lang="en-GB" dirty="0"/>
              <a:t>British Showjumping (L2 &amp; L3)</a:t>
            </a:r>
          </a:p>
          <a:p>
            <a:pPr lvl="0"/>
            <a:r>
              <a:rPr lang="en-GB" dirty="0"/>
              <a:t>British Horseracing Authority (L1,L2, L3)</a:t>
            </a:r>
          </a:p>
          <a:p>
            <a:pPr lvl="0"/>
            <a:r>
              <a:rPr lang="en-GB" dirty="0"/>
              <a:t>British Reining (L2 &amp; L3)</a:t>
            </a:r>
          </a:p>
          <a:p>
            <a:pPr lvl="0"/>
            <a:r>
              <a:rPr lang="en-GB" dirty="0"/>
              <a:t>Endurance GB (L2 &amp; L3)</a:t>
            </a:r>
          </a:p>
          <a:p>
            <a:pPr lvl="0"/>
            <a:r>
              <a:rPr lang="en-GB" dirty="0"/>
              <a:t>The Pony Club (L1, L2, L3)</a:t>
            </a:r>
          </a:p>
          <a:p>
            <a:pPr lvl="0"/>
            <a:r>
              <a:rPr lang="en-GB" dirty="0"/>
              <a:t>British Eventing (L2 &amp; L3)</a:t>
            </a:r>
          </a:p>
          <a:p>
            <a:pPr lvl="0"/>
            <a:r>
              <a:rPr lang="en-GB" dirty="0"/>
              <a:t>Riding for the Disabled Association (L1)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954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8957D-C825-F15E-BD4C-1F4BCD04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Movement Fund Drop in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1553A-7DC4-FD8E-B79B-D4D005F4C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Non-for-profit Riding Centres</a:t>
            </a:r>
          </a:p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/ 6</a:t>
            </a:r>
            <a:r>
              <a:rPr lang="en-GB" baseline="30000" dirty="0"/>
              <a:t>th</a:t>
            </a:r>
            <a:r>
              <a:rPr lang="en-GB" dirty="0"/>
              <a:t> November 12 – 1pm</a:t>
            </a:r>
          </a:p>
        </p:txBody>
      </p:sp>
      <p:pic>
        <p:nvPicPr>
          <p:cNvPr id="5" name="Picture 4" descr="A qr code with a black background&#10;&#10;AI-generated content may be incorrect.">
            <a:extLst>
              <a:ext uri="{FF2B5EF4-FFF2-40B4-BE49-F238E27FC236}">
                <a16:creationId xmlns:a16="http://schemas.microsoft.com/office/drawing/2014/main" id="{B976D896-5B01-C173-03A9-6936FBE51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71" y="1992085"/>
            <a:ext cx="4212773" cy="42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3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4BE0-CA79-BA40-A63B-CE21C5B7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1709738"/>
            <a:ext cx="10280341" cy="2720219"/>
          </a:xfrm>
        </p:spPr>
        <p:txBody>
          <a:bodyPr anchor="b">
            <a:normAutofit/>
          </a:bodyPr>
          <a:lstStyle/>
          <a:p>
            <a:r>
              <a:rPr lang="en-GB" dirty="0"/>
              <a:t>Context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31B41A-C9F7-0B56-BC6A-D096EBA75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416" y="4589463"/>
            <a:ext cx="10280341" cy="1500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25D94D-935A-943E-DDC1-E81D146B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Essentials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BC72C3-3426-7741-98A9-0DA17E64A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Safeguarding</a:t>
            </a:r>
          </a:p>
          <a:p>
            <a:r>
              <a:rPr lang="en-GB" dirty="0"/>
              <a:t>Equine Welfare</a:t>
            </a:r>
          </a:p>
          <a:p>
            <a:r>
              <a:rPr lang="en-GB" dirty="0"/>
              <a:t>Equality, Diversity &amp; Inclusion</a:t>
            </a:r>
          </a:p>
          <a:p>
            <a:r>
              <a:rPr lang="en-GB" dirty="0"/>
              <a:t>Environmental Sustainability</a:t>
            </a:r>
          </a:p>
          <a:p>
            <a:r>
              <a:rPr lang="en-GB" dirty="0"/>
              <a:t>Workforce</a:t>
            </a:r>
          </a:p>
          <a:p>
            <a:endParaRPr lang="en-GB" dirty="0"/>
          </a:p>
          <a:p>
            <a:r>
              <a:rPr lang="en-GB" dirty="0"/>
              <a:t>Business Models</a:t>
            </a:r>
          </a:p>
          <a:p>
            <a:r>
              <a:rPr lang="en-GB" dirty="0"/>
              <a:t>Customer Experience</a:t>
            </a:r>
          </a:p>
          <a:p>
            <a:r>
              <a:rPr lang="en-GB" dirty="0"/>
              <a:t>Social Value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59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diagram of a diagram&#10;&#10;Description automatically generated">
            <a:extLst>
              <a:ext uri="{FF2B5EF4-FFF2-40B4-BE49-F238E27FC236}">
                <a16:creationId xmlns:a16="http://schemas.microsoft.com/office/drawing/2014/main" id="{717AC916-E987-FCBD-F891-73D1AAA04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"/>
          <a:stretch>
            <a:fillRect/>
          </a:stretch>
        </p:blipFill>
        <p:spPr>
          <a:xfrm>
            <a:off x="2553052" y="584036"/>
            <a:ext cx="7085896" cy="568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7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3DDDB-E6A4-894F-C63C-CF3A2712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2E813-892C-DCC0-27BB-CE7D95C3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844" y="493096"/>
            <a:ext cx="9144000" cy="872491"/>
          </a:xfrm>
        </p:spPr>
        <p:txBody>
          <a:bodyPr>
            <a:normAutofit/>
          </a:bodyPr>
          <a:lstStyle/>
          <a:p>
            <a:r>
              <a:rPr lang="en-GB" sz="4800">
                <a:solidFill>
                  <a:srgbClr val="064A91"/>
                </a:solidFill>
                <a:latin typeface="Avenir LT Std 65 Medium" panose="020B0603020203020204" pitchFamily="34" charset="0"/>
              </a:rPr>
              <a:t>Equine Welfare Steering Group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28CBE3B-3F3D-5354-8BED-2AF58B267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74459" r="70770" b="15206"/>
          <a:stretch/>
        </p:blipFill>
        <p:spPr bwMode="auto">
          <a:xfrm>
            <a:off x="0" y="6073140"/>
            <a:ext cx="5657850" cy="784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DBA0AB-14FF-6933-117B-746630661A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36"/>
          <a:stretch>
            <a:fillRect/>
          </a:stretch>
        </p:blipFill>
        <p:spPr>
          <a:xfrm>
            <a:off x="702738" y="2212598"/>
            <a:ext cx="11051111" cy="3631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C0A718-5F44-0575-DCBC-DFDE74F806A0}"/>
              </a:ext>
            </a:extLst>
          </p:cNvPr>
          <p:cNvSpPr txBox="1"/>
          <p:nvPr/>
        </p:nvSpPr>
        <p:spPr>
          <a:xfrm>
            <a:off x="757084" y="1755680"/>
            <a:ext cx="44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 panose="020B0603020203020204" pitchFamily="34" charset="0"/>
                <a:ea typeface="+mn-ea"/>
                <a:cs typeface="+mn-cs"/>
              </a:rPr>
              <a:t>Timeline of key events: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9704CAE-CED7-3676-095B-00416E493DD6}"/>
              </a:ext>
            </a:extLst>
          </p:cNvPr>
          <p:cNvSpPr/>
          <p:nvPr/>
        </p:nvSpPr>
        <p:spPr>
          <a:xfrm>
            <a:off x="5427406" y="4449790"/>
            <a:ext cx="2133600" cy="127258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63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B07451-028F-E1BD-590B-C82DBA83A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240" y="311727"/>
            <a:ext cx="9601200" cy="62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3449B-7C5E-194D-1707-46287C068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73169-3E47-0CAE-13E6-E674EA84F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844" y="493096"/>
            <a:ext cx="9144000" cy="872491"/>
          </a:xfrm>
        </p:spPr>
        <p:txBody>
          <a:bodyPr>
            <a:normAutofit/>
          </a:bodyPr>
          <a:lstStyle/>
          <a:p>
            <a:r>
              <a:rPr lang="en-GB" sz="4800">
                <a:solidFill>
                  <a:srgbClr val="064A91"/>
                </a:solidFill>
                <a:latin typeface="Avenir LT Std 65 Medium" panose="020B0603020203020204" pitchFamily="34" charset="0"/>
              </a:rPr>
              <a:t>Equine Welfare Steering Group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DB333FB-AFA3-16FC-EA01-51D51202A4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74459" r="70770" b="15206"/>
          <a:stretch/>
        </p:blipFill>
        <p:spPr bwMode="auto">
          <a:xfrm>
            <a:off x="0" y="6073140"/>
            <a:ext cx="5657850" cy="784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6D3B9E-3865-DDFB-4F72-FF4A7E3CE464}"/>
              </a:ext>
            </a:extLst>
          </p:cNvPr>
          <p:cNvSpPr txBox="1"/>
          <p:nvPr/>
        </p:nvSpPr>
        <p:spPr>
          <a:xfrm>
            <a:off x="776748" y="1614152"/>
            <a:ext cx="763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 panose="020B0603020203020204" pitchFamily="34" charset="0"/>
                <a:ea typeface="+mn-ea"/>
                <a:cs typeface="+mn-cs"/>
              </a:rPr>
              <a:t>How the Steering Group relates to other Equine Welfare Committees: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E23BC-12F6-0840-B858-628FA54700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8"/>
          <a:stretch>
            <a:fillRect/>
          </a:stretch>
        </p:blipFill>
        <p:spPr>
          <a:xfrm>
            <a:off x="2555161" y="2031725"/>
            <a:ext cx="6865366" cy="40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0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70B21-A426-46AB-C7A8-B6BA8872E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23251-D4A4-FECD-C399-5A95059A8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844" y="493096"/>
            <a:ext cx="9144000" cy="872491"/>
          </a:xfrm>
        </p:spPr>
        <p:txBody>
          <a:bodyPr>
            <a:normAutofit/>
          </a:bodyPr>
          <a:lstStyle/>
          <a:p>
            <a:r>
              <a:rPr lang="en-GB" sz="4800">
                <a:solidFill>
                  <a:srgbClr val="064A91"/>
                </a:solidFill>
                <a:latin typeface="Avenir LT Std 65 Medium" panose="020B0603020203020204" pitchFamily="34" charset="0"/>
              </a:rPr>
              <a:t>Equine Welfare Steering Group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9D5EC6E-4382-D5EF-385A-5DD69B9367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74459" r="70770" b="15206"/>
          <a:stretch/>
        </p:blipFill>
        <p:spPr bwMode="auto">
          <a:xfrm>
            <a:off x="0" y="6073140"/>
            <a:ext cx="5657850" cy="784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DAA1F2-7664-FAED-3756-6C443942CD69}"/>
              </a:ext>
            </a:extLst>
          </p:cNvPr>
          <p:cNvSpPr txBox="1"/>
          <p:nvPr/>
        </p:nvSpPr>
        <p:spPr>
          <a:xfrm>
            <a:off x="865239" y="1618028"/>
            <a:ext cx="763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 panose="020B0603020203020204" pitchFamily="34" charset="0"/>
                <a:ea typeface="+mn-ea"/>
                <a:cs typeface="+mn-cs"/>
              </a:rPr>
              <a:t>Priority Projects: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391E15-CE32-0336-5954-F615BC8FDE1B}"/>
              </a:ext>
            </a:extLst>
          </p:cNvPr>
          <p:cNvGraphicFramePr>
            <a:graphicFrameLocks noGrp="1"/>
          </p:cNvGraphicFramePr>
          <p:nvPr/>
        </p:nvGraphicFramePr>
        <p:xfrm>
          <a:off x="865239" y="2125679"/>
          <a:ext cx="10550013" cy="330312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516671">
                  <a:extLst>
                    <a:ext uri="{9D8B030D-6E8A-4147-A177-3AD203B41FA5}">
                      <a16:colId xmlns:a16="http://schemas.microsoft.com/office/drawing/2014/main" val="3851275396"/>
                    </a:ext>
                  </a:extLst>
                </a:gridCol>
                <a:gridCol w="3516671">
                  <a:extLst>
                    <a:ext uri="{9D8B030D-6E8A-4147-A177-3AD203B41FA5}">
                      <a16:colId xmlns:a16="http://schemas.microsoft.com/office/drawing/2014/main" val="122119078"/>
                    </a:ext>
                  </a:extLst>
                </a:gridCol>
                <a:gridCol w="3516671">
                  <a:extLst>
                    <a:ext uri="{9D8B030D-6E8A-4147-A177-3AD203B41FA5}">
                      <a16:colId xmlns:a16="http://schemas.microsoft.com/office/drawing/2014/main" val="3406143745"/>
                    </a:ext>
                  </a:extLst>
                </a:gridCol>
              </a:tblGrid>
              <a:tr h="554281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venir Next LT Pro" panose="020B0504020202020204" pitchFamily="34" charset="0"/>
                        </a:rPr>
                        <a:t>Communication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venir Next LT Pro" panose="020B0504020202020204" pitchFamily="34" charset="0"/>
                        </a:rPr>
                        <a:t>Education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venir Next LT Pro" panose="020B0504020202020204" pitchFamily="34" charset="0"/>
                        </a:rPr>
                        <a:t>Regulation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3355040"/>
                  </a:ext>
                </a:extLst>
              </a:tr>
              <a:tr h="554281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Avenir Next LT Pro" panose="020B0504020202020204" pitchFamily="34" charset="0"/>
                        </a:rPr>
                        <a:t>Cross-federation comms 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Avenir Next LT Pro" panose="020B0504020202020204" pitchFamily="34" charset="0"/>
                        </a:rPr>
                        <a:t>Map existing training courses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Avenir Next LT Pro" panose="020B0504020202020204" pitchFamily="34" charset="0"/>
                        </a:rPr>
                        <a:t>Central reporting of fatalities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836402"/>
                  </a:ext>
                </a:extLst>
              </a:tr>
              <a:tr h="554281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Avenir Next LT Pro" panose="020B0504020202020204" pitchFamily="34" charset="0"/>
                        </a:rPr>
                        <a:t>Crisis communications toolkit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Avenir Next LT Pro" panose="020B0504020202020204" pitchFamily="34" charset="0"/>
                        </a:rPr>
                        <a:t>Coaching qualification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Avenir Next LT Pro" panose="020B0504020202020204" pitchFamily="34" charset="0"/>
                        </a:rPr>
                        <a:t>Mandatory registration of horses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666131"/>
                  </a:ext>
                </a:extLst>
              </a:tr>
              <a:tr h="554281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Avenir Next LT Pro" panose="020B0504020202020204" pitchFamily="34" charset="0"/>
                        </a:rPr>
                        <a:t>Equine Welfare Action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Avenir Next LT Pro" panose="020B0504020202020204" pitchFamily="34" charset="0"/>
                        </a:rPr>
                        <a:t>Training for judges/officials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Avenir Next LT Pro" panose="020B0504020202020204" pitchFamily="34" charset="0"/>
                        </a:rPr>
                        <a:t>Expanding anti-doping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8254845"/>
                  </a:ext>
                </a:extLst>
              </a:tr>
              <a:tr h="554281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Avenir Next LT Pro" panose="020B0504020202020204" pitchFamily="34" charset="0"/>
                        </a:rPr>
                        <a:t>Proactive comms campaign based on the Charter for the Horse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Avenir Next LT Pro" panose="020B0504020202020204" pitchFamily="34" charset="0"/>
                        </a:rPr>
                        <a:t>Training for others (e.g. riders)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Avenir Next LT Pro" panose="020B0504020202020204" pitchFamily="34" charset="0"/>
                        </a:rPr>
                        <a:t>Case Management Procedure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41861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D6C3C4-D32F-CB53-44FA-8A2CE8B4F03B}"/>
              </a:ext>
            </a:extLst>
          </p:cNvPr>
          <p:cNvCxnSpPr>
            <a:cxnSpLocks/>
          </p:cNvCxnSpPr>
          <p:nvPr/>
        </p:nvCxnSpPr>
        <p:spPr>
          <a:xfrm flipH="1">
            <a:off x="7698658" y="5132439"/>
            <a:ext cx="501445" cy="43468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C3CC6CD-F5AE-1075-BBDF-1AC4A3507B21}"/>
              </a:ext>
            </a:extLst>
          </p:cNvPr>
          <p:cNvSpPr txBox="1"/>
          <p:nvPr/>
        </p:nvSpPr>
        <p:spPr>
          <a:xfrm>
            <a:off x="6794091" y="5488364"/>
            <a:ext cx="522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Includes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Each Member Body nominating an EWO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Centralised database for reported concerns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BEF case management group (CMG) with independent experts</a:t>
            </a:r>
          </a:p>
        </p:txBody>
      </p:sp>
    </p:spTree>
    <p:extLst>
      <p:ext uri="{BB962C8B-B14F-4D97-AF65-F5344CB8AC3E}">
        <p14:creationId xmlns:p14="http://schemas.microsoft.com/office/powerpoint/2010/main" val="249047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8163-656F-518B-F1BB-C556D579D6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ABRS Conference</a:t>
            </a:r>
            <a:br>
              <a:rPr lang="en-GB" dirty="0"/>
            </a:br>
            <a:r>
              <a:rPr lang="en-GB" dirty="0"/>
              <a:t>Coaching Qualification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C535D-26E7-D559-98CC-372849F4FC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Monday 20</a:t>
            </a:r>
            <a:r>
              <a:rPr lang="en-GB" baseline="30000" dirty="0"/>
              <a:t>th</a:t>
            </a:r>
            <a:r>
              <a:rPr lang="en-GB" dirty="0"/>
              <a:t>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54732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922991D9-9ED9-46E2-B152-9F98B22200D7}" vid="{60C08237-73CD-4709-8EFA-EC566499C8F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922991D9-9ED9-46E2-B152-9F98B22200D7}" vid="{31ABE262-6A47-48CC-941B-E0195AD894B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BDF0BA163F9641B30CB791EAF3B4A8" ma:contentTypeVersion="18" ma:contentTypeDescription="Create a new document." ma:contentTypeScope="" ma:versionID="b7cf8980f96be01375f160a66ad9e156">
  <xsd:schema xmlns:xsd="http://www.w3.org/2001/XMLSchema" xmlns:xs="http://www.w3.org/2001/XMLSchema" xmlns:p="http://schemas.microsoft.com/office/2006/metadata/properties" xmlns:ns3="2216d60f-6929-4477-b38d-619071b45477" xmlns:ns4="a9158128-ff8e-4c2a-b0be-680def8e071c" targetNamespace="http://schemas.microsoft.com/office/2006/metadata/properties" ma:root="true" ma:fieldsID="3b8ffe0446b6c0bc30421302f1eaa561" ns3:_="" ns4:_="">
    <xsd:import namespace="2216d60f-6929-4477-b38d-619071b45477"/>
    <xsd:import namespace="a9158128-ff8e-4c2a-b0be-680def8e07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6d60f-6929-4477-b38d-619071b45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8128-ff8e-4c2a-b0be-680def8e07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16d60f-6929-4477-b38d-619071b45477" xsi:nil="true"/>
  </documentManagement>
</p:properties>
</file>

<file path=customXml/itemProps1.xml><?xml version="1.0" encoding="utf-8"?>
<ds:datastoreItem xmlns:ds="http://schemas.openxmlformats.org/officeDocument/2006/customXml" ds:itemID="{01B8B761-0008-4D1E-9340-9F9B37B42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A7811E-0F37-41E7-898D-64F1EF122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16d60f-6929-4477-b38d-619071b45477"/>
    <ds:schemaRef ds:uri="a9158128-ff8e-4c2a-b0be-680def8e0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3409DA-5302-48DA-9072-5BD69D44D370}">
  <ds:schemaRefs>
    <ds:schemaRef ds:uri="http://schemas.microsoft.com/office/2006/metadata/properties"/>
    <ds:schemaRef ds:uri="http://purl.org/dc/dcmitype/"/>
    <ds:schemaRef ds:uri="2216d60f-6929-4477-b38d-619071b45477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a9158128-ff8e-4c2a-b0be-680def8e071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BritishEquestrian_PP_v3_template_blank</Template>
  <TotalTime>43</TotalTime>
  <Words>271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Aptos Display</vt:lpstr>
      <vt:lpstr>Arial</vt:lpstr>
      <vt:lpstr>Avenir 85 Heavy</vt:lpstr>
      <vt:lpstr>Avenir LT Std 45 Book</vt:lpstr>
      <vt:lpstr>Avenir LT Std 65 Medium</vt:lpstr>
      <vt:lpstr>Avenir Next LT Pro</vt:lpstr>
      <vt:lpstr>Office Theme</vt:lpstr>
      <vt:lpstr>Custom Design</vt:lpstr>
      <vt:lpstr>1_Office Theme</vt:lpstr>
      <vt:lpstr>ABRS+ Conference 2025 </vt:lpstr>
      <vt:lpstr>Context</vt:lpstr>
      <vt:lpstr>The Essentials</vt:lpstr>
      <vt:lpstr>PowerPoint Presentation</vt:lpstr>
      <vt:lpstr>Equine Welfare Steering Group</vt:lpstr>
      <vt:lpstr>PowerPoint Presentation</vt:lpstr>
      <vt:lpstr>Equine Welfare Steering Group</vt:lpstr>
      <vt:lpstr>Equine Welfare Steering Group</vt:lpstr>
      <vt:lpstr>ABRS Conference Coaching Qualification Update</vt:lpstr>
      <vt:lpstr>Qualification Review</vt:lpstr>
      <vt:lpstr>Member Bodies </vt:lpstr>
      <vt:lpstr>Movement Fund Drop in Sessions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Eyre</dc:creator>
  <cp:lastModifiedBy>Jim Eyre</cp:lastModifiedBy>
  <cp:revision>2</cp:revision>
  <dcterms:created xsi:type="dcterms:W3CDTF">2025-10-19T13:46:29Z</dcterms:created>
  <dcterms:modified xsi:type="dcterms:W3CDTF">2025-10-20T07:48:08Z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0x010100F3BDF0BA163F9641B30CB791EAF3B4A8</vt:lpwstr>
  </property>
</Properties>
</file>